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6" r:id="rId1"/>
  </p:sldMasterIdLst>
  <p:notesMasterIdLst>
    <p:notesMasterId r:id="rId23"/>
  </p:notesMasterIdLst>
  <p:sldIdLst>
    <p:sldId id="257" r:id="rId2"/>
    <p:sldId id="256" r:id="rId3"/>
    <p:sldId id="275" r:id="rId4"/>
    <p:sldId id="278" r:id="rId5"/>
    <p:sldId id="258" r:id="rId6"/>
    <p:sldId id="259" r:id="rId7"/>
    <p:sldId id="260" r:id="rId8"/>
    <p:sldId id="261" r:id="rId9"/>
    <p:sldId id="262" r:id="rId10"/>
    <p:sldId id="263" r:id="rId11"/>
    <p:sldId id="264" r:id="rId12"/>
    <p:sldId id="266" r:id="rId13"/>
    <p:sldId id="268" r:id="rId14"/>
    <p:sldId id="276" r:id="rId15"/>
    <p:sldId id="277" r:id="rId16"/>
    <p:sldId id="269" r:id="rId17"/>
    <p:sldId id="270" r:id="rId18"/>
    <p:sldId id="271" r:id="rId19"/>
    <p:sldId id="272" r:id="rId20"/>
    <p:sldId id="273" r:id="rId21"/>
    <p:sldId id="274" r:id="rId22"/>
  </p:sldIdLst>
  <p:sldSz cx="9144000" cy="5143500" type="screen16x9"/>
  <p:notesSz cx="6858000" cy="9144000"/>
  <p:embeddedFontLst>
    <p:embeddedFont>
      <p:font typeface="Amasis MT Pro" panose="02040504050005020304" pitchFamily="18" charset="0"/>
      <p:regular r:id="rId24"/>
      <p:bold r:id="rId25"/>
      <p:italic r:id="rId26"/>
      <p:boldItalic r:id="rId27"/>
    </p:embeddedFont>
    <p:embeddedFont>
      <p:font typeface="Amasis MT Pro Black" panose="02040A04050005020304" pitchFamily="18" charset="0"/>
      <p:bold r:id="rId28"/>
      <p:boldItalic r:id="rId29"/>
    </p:embeddedFont>
    <p:embeddedFont>
      <p:font typeface="Amasis MT Pro Medium" panose="02040604050005020304" pitchFamily="18" charset="0"/>
      <p:regular r:id="rId30"/>
      <p:italic r:id="rId31"/>
    </p:embeddedFont>
    <p:embeddedFont>
      <p:font typeface="Cambria Math" panose="02040503050406030204" pitchFamily="18" charset="0"/>
      <p:regular r:id="rId32"/>
    </p:embeddedFont>
    <p:embeddedFont>
      <p:font typeface="Century Gothic" panose="020B0502020202020204" pitchFamily="34" charset="0"/>
      <p:regular r:id="rId33"/>
      <p:bold r:id="rId34"/>
      <p:italic r:id="rId35"/>
      <p:boldItalic r:id="rId36"/>
    </p:embeddedFont>
    <p:embeddedFont>
      <p:font typeface="Footlight MT Light" panose="0204060206030A020304" pitchFamily="18" charset="0"/>
      <p:regular r:id="rId37"/>
    </p:embeddedFont>
    <p:embeddedFont>
      <p:font typeface="Wingdings 3" panose="05040102010807070707" pitchFamily="18" charset="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60AA"/>
    <a:srgbClr val="E61EA3"/>
    <a:srgbClr val="FF0066"/>
    <a:srgbClr val="B311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11" autoAdjust="0"/>
  </p:normalViewPr>
  <p:slideViewPr>
    <p:cSldViewPr snapToGrid="0">
      <p:cViewPr varScale="1">
        <p:scale>
          <a:sx n="114" d="100"/>
          <a:sy n="114" d="100"/>
        </p:scale>
        <p:origin x="562"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1988E4-1332-47C7-8A47-E581A91F12B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E271963-D3BF-49A3-A073-477FD27ED1AE}">
      <dgm:prSet custT="1"/>
      <dgm:spPr/>
      <dgm:t>
        <a:bodyPr/>
        <a:lstStyle/>
        <a:p>
          <a:r>
            <a:rPr lang="en-GB" sz="2400" b="1" i="0" u="sng" dirty="0">
              <a:latin typeface="Amasis MT Pro Black" panose="02040A04050005020304" pitchFamily="18" charset="0"/>
            </a:rPr>
            <a:t>PROJECT MEMBER:</a:t>
          </a:r>
          <a:endParaRPr lang="en-US" sz="2400" i="0" dirty="0">
            <a:latin typeface="Amasis MT Pro Black" panose="02040A04050005020304" pitchFamily="18" charset="0"/>
          </a:endParaRPr>
        </a:p>
      </dgm:t>
    </dgm:pt>
    <dgm:pt modelId="{B446C8B8-2FAC-407E-B8D8-86188F8599DD}" type="parTrans" cxnId="{720038C8-D3DB-4434-B1DA-B4138F170CF7}">
      <dgm:prSet/>
      <dgm:spPr/>
      <dgm:t>
        <a:bodyPr/>
        <a:lstStyle/>
        <a:p>
          <a:endParaRPr lang="en-US"/>
        </a:p>
      </dgm:t>
    </dgm:pt>
    <dgm:pt modelId="{984D2765-6A29-4920-9415-C1D3DF493C3F}" type="sibTrans" cxnId="{720038C8-D3DB-4434-B1DA-B4138F170CF7}">
      <dgm:prSet/>
      <dgm:spPr/>
      <dgm:t>
        <a:bodyPr/>
        <a:lstStyle/>
        <a:p>
          <a:endParaRPr lang="en-US"/>
        </a:p>
      </dgm:t>
    </dgm:pt>
    <dgm:pt modelId="{A9777FB8-E32B-4698-A979-0875B68BECCC}">
      <dgm:prSet/>
      <dgm:spPr/>
      <dgm:t>
        <a:bodyPr/>
        <a:lstStyle/>
        <a:p>
          <a:r>
            <a:rPr lang="en-GB" dirty="0">
              <a:latin typeface="Amasis MT Pro Medium" panose="02040604050005020304" pitchFamily="18" charset="0"/>
            </a:rPr>
            <a:t>Riya  Dixit                               1909005371041</a:t>
          </a:r>
          <a:endParaRPr lang="en-US" dirty="0">
            <a:latin typeface="Amasis MT Pro Medium" panose="02040604050005020304" pitchFamily="18" charset="0"/>
          </a:endParaRPr>
        </a:p>
      </dgm:t>
    </dgm:pt>
    <dgm:pt modelId="{01AE1572-DBA8-4F72-B6E9-CA13A128C4BB}" type="parTrans" cxnId="{E7A17EF6-9CFB-454F-920A-CB8D3DE259DB}">
      <dgm:prSet/>
      <dgm:spPr/>
      <dgm:t>
        <a:bodyPr/>
        <a:lstStyle/>
        <a:p>
          <a:endParaRPr lang="en-US"/>
        </a:p>
      </dgm:t>
    </dgm:pt>
    <dgm:pt modelId="{515456A2-FB0C-4B15-8B26-94E21446F349}" type="sibTrans" cxnId="{E7A17EF6-9CFB-454F-920A-CB8D3DE259DB}">
      <dgm:prSet/>
      <dgm:spPr/>
      <dgm:t>
        <a:bodyPr/>
        <a:lstStyle/>
        <a:p>
          <a:endParaRPr lang="en-US"/>
        </a:p>
      </dgm:t>
    </dgm:pt>
    <dgm:pt modelId="{C00BF8A4-211F-427E-8E6E-0E609C28F56D}">
      <dgm:prSet/>
      <dgm:spPr/>
      <dgm:t>
        <a:bodyPr/>
        <a:lstStyle/>
        <a:p>
          <a:r>
            <a:rPr lang="en-GB" dirty="0">
              <a:latin typeface="Amasis MT Pro Medium" panose="02040604050005020304" pitchFamily="18" charset="0"/>
            </a:rPr>
            <a:t>Ravi Kumar </a:t>
          </a:r>
          <a:r>
            <a:rPr lang="en-GB" dirty="0" err="1">
              <a:latin typeface="Amasis MT Pro Medium" panose="02040604050005020304" pitchFamily="18" charset="0"/>
            </a:rPr>
            <a:t>Gupt</a:t>
          </a:r>
          <a:r>
            <a:rPr lang="en-GB" dirty="0">
              <a:latin typeface="Amasis MT Pro Medium" panose="02040604050005020304" pitchFamily="18" charset="0"/>
            </a:rPr>
            <a:t>                1909005371037</a:t>
          </a:r>
          <a:endParaRPr lang="en-US" dirty="0">
            <a:latin typeface="Amasis MT Pro Medium" panose="02040604050005020304" pitchFamily="18" charset="0"/>
          </a:endParaRPr>
        </a:p>
      </dgm:t>
    </dgm:pt>
    <dgm:pt modelId="{B139314C-FBCC-401F-934A-FAED54E8EF99}" type="parTrans" cxnId="{20D56F21-DE73-4F08-8D63-61BF89445798}">
      <dgm:prSet/>
      <dgm:spPr/>
      <dgm:t>
        <a:bodyPr/>
        <a:lstStyle/>
        <a:p>
          <a:endParaRPr lang="en-US"/>
        </a:p>
      </dgm:t>
    </dgm:pt>
    <dgm:pt modelId="{BA681D0A-F54F-48BE-9EC1-2A9037C1E679}" type="sibTrans" cxnId="{20D56F21-DE73-4F08-8D63-61BF89445798}">
      <dgm:prSet/>
      <dgm:spPr/>
      <dgm:t>
        <a:bodyPr/>
        <a:lstStyle/>
        <a:p>
          <a:endParaRPr lang="en-US"/>
        </a:p>
      </dgm:t>
    </dgm:pt>
    <dgm:pt modelId="{54AB77C0-4F4E-4195-8885-DB7BAD3E6ABE}">
      <dgm:prSet/>
      <dgm:spPr/>
      <dgm:t>
        <a:bodyPr/>
        <a:lstStyle/>
        <a:p>
          <a:r>
            <a:rPr lang="en-GB" dirty="0">
              <a:latin typeface="Amasis MT Pro Medium" panose="02040604050005020304" pitchFamily="18" charset="0"/>
            </a:rPr>
            <a:t>Rishabh Kumar Singh      1909005371039</a:t>
          </a:r>
          <a:endParaRPr lang="en-US" dirty="0">
            <a:latin typeface="Amasis MT Pro Medium" panose="02040604050005020304" pitchFamily="18" charset="0"/>
          </a:endParaRPr>
        </a:p>
      </dgm:t>
    </dgm:pt>
    <dgm:pt modelId="{4DCD116E-055A-40C8-ABB2-75538A821D14}" type="parTrans" cxnId="{4A571D4D-1F82-42BF-92B6-CB31A68744DC}">
      <dgm:prSet/>
      <dgm:spPr/>
      <dgm:t>
        <a:bodyPr/>
        <a:lstStyle/>
        <a:p>
          <a:endParaRPr lang="en-US"/>
        </a:p>
      </dgm:t>
    </dgm:pt>
    <dgm:pt modelId="{1467D62F-BC05-4A23-B6F0-10EBA5EBB9F2}" type="sibTrans" cxnId="{4A571D4D-1F82-42BF-92B6-CB31A68744DC}">
      <dgm:prSet/>
      <dgm:spPr/>
      <dgm:t>
        <a:bodyPr/>
        <a:lstStyle/>
        <a:p>
          <a:endParaRPr lang="en-US"/>
        </a:p>
      </dgm:t>
    </dgm:pt>
    <dgm:pt modelId="{1F9B0421-7CC6-49C3-9CEE-F5CBE82E917F}" type="pres">
      <dgm:prSet presAssocID="{681988E4-1332-47C7-8A47-E581A91F12B6}" presName="linear" presStyleCnt="0">
        <dgm:presLayoutVars>
          <dgm:animLvl val="lvl"/>
          <dgm:resizeHandles val="exact"/>
        </dgm:presLayoutVars>
      </dgm:prSet>
      <dgm:spPr/>
    </dgm:pt>
    <dgm:pt modelId="{7DA01D69-DB33-409B-AD36-E2BC79182FC8}" type="pres">
      <dgm:prSet presAssocID="{4E271963-D3BF-49A3-A073-477FD27ED1AE}" presName="parentText" presStyleLbl="node1" presStyleIdx="0" presStyleCnt="4">
        <dgm:presLayoutVars>
          <dgm:chMax val="0"/>
          <dgm:bulletEnabled val="1"/>
        </dgm:presLayoutVars>
      </dgm:prSet>
      <dgm:spPr/>
    </dgm:pt>
    <dgm:pt modelId="{C401EAD1-4A80-4255-85A3-31D5B8078E5E}" type="pres">
      <dgm:prSet presAssocID="{984D2765-6A29-4920-9415-C1D3DF493C3F}" presName="spacer" presStyleCnt="0"/>
      <dgm:spPr/>
    </dgm:pt>
    <dgm:pt modelId="{DC7D1AC4-73F9-40FF-8382-3223268D4596}" type="pres">
      <dgm:prSet presAssocID="{A9777FB8-E32B-4698-A979-0875B68BECCC}" presName="parentText" presStyleLbl="node1" presStyleIdx="1" presStyleCnt="4">
        <dgm:presLayoutVars>
          <dgm:chMax val="0"/>
          <dgm:bulletEnabled val="1"/>
        </dgm:presLayoutVars>
      </dgm:prSet>
      <dgm:spPr/>
    </dgm:pt>
    <dgm:pt modelId="{6283097E-DD5F-45E4-8CD1-E90D6C161434}" type="pres">
      <dgm:prSet presAssocID="{515456A2-FB0C-4B15-8B26-94E21446F349}" presName="spacer" presStyleCnt="0"/>
      <dgm:spPr/>
    </dgm:pt>
    <dgm:pt modelId="{398FE296-8E84-4807-9843-E5A78F500D91}" type="pres">
      <dgm:prSet presAssocID="{C00BF8A4-211F-427E-8E6E-0E609C28F56D}" presName="parentText" presStyleLbl="node1" presStyleIdx="2" presStyleCnt="4">
        <dgm:presLayoutVars>
          <dgm:chMax val="0"/>
          <dgm:bulletEnabled val="1"/>
        </dgm:presLayoutVars>
      </dgm:prSet>
      <dgm:spPr/>
    </dgm:pt>
    <dgm:pt modelId="{87306886-D53B-47F7-98D5-26387F88ED86}" type="pres">
      <dgm:prSet presAssocID="{BA681D0A-F54F-48BE-9EC1-2A9037C1E679}" presName="spacer" presStyleCnt="0"/>
      <dgm:spPr/>
    </dgm:pt>
    <dgm:pt modelId="{05A652DF-CFEC-462F-B065-6B546EF010AD}" type="pres">
      <dgm:prSet presAssocID="{54AB77C0-4F4E-4195-8885-DB7BAD3E6ABE}" presName="parentText" presStyleLbl="node1" presStyleIdx="3" presStyleCnt="4">
        <dgm:presLayoutVars>
          <dgm:chMax val="0"/>
          <dgm:bulletEnabled val="1"/>
        </dgm:presLayoutVars>
      </dgm:prSet>
      <dgm:spPr/>
    </dgm:pt>
  </dgm:ptLst>
  <dgm:cxnLst>
    <dgm:cxn modelId="{20D56F21-DE73-4F08-8D63-61BF89445798}" srcId="{681988E4-1332-47C7-8A47-E581A91F12B6}" destId="{C00BF8A4-211F-427E-8E6E-0E609C28F56D}" srcOrd="2" destOrd="0" parTransId="{B139314C-FBCC-401F-934A-FAED54E8EF99}" sibTransId="{BA681D0A-F54F-48BE-9EC1-2A9037C1E679}"/>
    <dgm:cxn modelId="{95172B61-BD8F-4307-B7FB-37C83719CED3}" type="presOf" srcId="{C00BF8A4-211F-427E-8E6E-0E609C28F56D}" destId="{398FE296-8E84-4807-9843-E5A78F500D91}" srcOrd="0" destOrd="0" presId="urn:microsoft.com/office/officeart/2005/8/layout/vList2"/>
    <dgm:cxn modelId="{4A571D4D-1F82-42BF-92B6-CB31A68744DC}" srcId="{681988E4-1332-47C7-8A47-E581A91F12B6}" destId="{54AB77C0-4F4E-4195-8885-DB7BAD3E6ABE}" srcOrd="3" destOrd="0" parTransId="{4DCD116E-055A-40C8-ABB2-75538A821D14}" sibTransId="{1467D62F-BC05-4A23-B6F0-10EBA5EBB9F2}"/>
    <dgm:cxn modelId="{C1156A86-E0A5-4460-94BF-2FFD94BC2D26}" type="presOf" srcId="{4E271963-D3BF-49A3-A073-477FD27ED1AE}" destId="{7DA01D69-DB33-409B-AD36-E2BC79182FC8}" srcOrd="0" destOrd="0" presId="urn:microsoft.com/office/officeart/2005/8/layout/vList2"/>
    <dgm:cxn modelId="{3C9379A8-6177-406B-BA84-63DA155000AE}" type="presOf" srcId="{A9777FB8-E32B-4698-A979-0875B68BECCC}" destId="{DC7D1AC4-73F9-40FF-8382-3223268D4596}" srcOrd="0" destOrd="0" presId="urn:microsoft.com/office/officeart/2005/8/layout/vList2"/>
    <dgm:cxn modelId="{720038C8-D3DB-4434-B1DA-B4138F170CF7}" srcId="{681988E4-1332-47C7-8A47-E581A91F12B6}" destId="{4E271963-D3BF-49A3-A073-477FD27ED1AE}" srcOrd="0" destOrd="0" parTransId="{B446C8B8-2FAC-407E-B8D8-86188F8599DD}" sibTransId="{984D2765-6A29-4920-9415-C1D3DF493C3F}"/>
    <dgm:cxn modelId="{F9E366EE-182A-4E4D-88B9-2C66F9EC1EE7}" type="presOf" srcId="{681988E4-1332-47C7-8A47-E581A91F12B6}" destId="{1F9B0421-7CC6-49C3-9CEE-F5CBE82E917F}" srcOrd="0" destOrd="0" presId="urn:microsoft.com/office/officeart/2005/8/layout/vList2"/>
    <dgm:cxn modelId="{19A167F5-0E9F-4559-BEAA-1E5EFDE3560F}" type="presOf" srcId="{54AB77C0-4F4E-4195-8885-DB7BAD3E6ABE}" destId="{05A652DF-CFEC-462F-B065-6B546EF010AD}" srcOrd="0" destOrd="0" presId="urn:microsoft.com/office/officeart/2005/8/layout/vList2"/>
    <dgm:cxn modelId="{E7A17EF6-9CFB-454F-920A-CB8D3DE259DB}" srcId="{681988E4-1332-47C7-8A47-E581A91F12B6}" destId="{A9777FB8-E32B-4698-A979-0875B68BECCC}" srcOrd="1" destOrd="0" parTransId="{01AE1572-DBA8-4F72-B6E9-CA13A128C4BB}" sibTransId="{515456A2-FB0C-4B15-8B26-94E21446F349}"/>
    <dgm:cxn modelId="{DEF71F8F-B7F5-44E7-989D-FEA3C0FAE13D}" type="presParOf" srcId="{1F9B0421-7CC6-49C3-9CEE-F5CBE82E917F}" destId="{7DA01D69-DB33-409B-AD36-E2BC79182FC8}" srcOrd="0" destOrd="0" presId="urn:microsoft.com/office/officeart/2005/8/layout/vList2"/>
    <dgm:cxn modelId="{5CF2996B-BE18-46B0-A594-F9D652173894}" type="presParOf" srcId="{1F9B0421-7CC6-49C3-9CEE-F5CBE82E917F}" destId="{C401EAD1-4A80-4255-85A3-31D5B8078E5E}" srcOrd="1" destOrd="0" presId="urn:microsoft.com/office/officeart/2005/8/layout/vList2"/>
    <dgm:cxn modelId="{D71FBDE4-B661-4645-B676-136403D871B8}" type="presParOf" srcId="{1F9B0421-7CC6-49C3-9CEE-F5CBE82E917F}" destId="{DC7D1AC4-73F9-40FF-8382-3223268D4596}" srcOrd="2" destOrd="0" presId="urn:microsoft.com/office/officeart/2005/8/layout/vList2"/>
    <dgm:cxn modelId="{A61CAF3C-1373-478A-9150-997D2C15E300}" type="presParOf" srcId="{1F9B0421-7CC6-49C3-9CEE-F5CBE82E917F}" destId="{6283097E-DD5F-45E4-8CD1-E90D6C161434}" srcOrd="3" destOrd="0" presId="urn:microsoft.com/office/officeart/2005/8/layout/vList2"/>
    <dgm:cxn modelId="{84DF3628-DDF4-40B2-997E-C43FC98CA440}" type="presParOf" srcId="{1F9B0421-7CC6-49C3-9CEE-F5CBE82E917F}" destId="{398FE296-8E84-4807-9843-E5A78F500D91}" srcOrd="4" destOrd="0" presId="urn:microsoft.com/office/officeart/2005/8/layout/vList2"/>
    <dgm:cxn modelId="{E5FEF3C8-F4C0-4514-A85A-FB410881E98C}" type="presParOf" srcId="{1F9B0421-7CC6-49C3-9CEE-F5CBE82E917F}" destId="{87306886-D53B-47F7-98D5-26387F88ED86}" srcOrd="5" destOrd="0" presId="urn:microsoft.com/office/officeart/2005/8/layout/vList2"/>
    <dgm:cxn modelId="{93D7967A-5A0B-48D3-9238-7C91DC00942C}" type="presParOf" srcId="{1F9B0421-7CC6-49C3-9CEE-F5CBE82E917F}" destId="{05A652DF-CFEC-462F-B065-6B546EF010AD}"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EE764A-CED1-4E44-B56B-98B279F6AA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C2B3CB7-9DAE-4559-A606-369796889F72}">
      <dgm:prSet custT="1"/>
      <dgm:spPr/>
      <dgm:t>
        <a:bodyPr/>
        <a:lstStyle/>
        <a:p>
          <a:pPr algn="just"/>
          <a:r>
            <a:rPr lang="en-GB" sz="1800" b="0" dirty="0">
              <a:latin typeface="Cambria Math" panose="02040503050406030204" pitchFamily="18" charset="0"/>
              <a:ea typeface="Cambria Math" panose="02040503050406030204" pitchFamily="18" charset="0"/>
            </a:rPr>
            <a:t>Real Time Human Pose Estimation is a task of using machine learning model to estimate the pose of a person from an image or a video by estimating the spatial locations of key body joints that is called </a:t>
          </a:r>
          <a:r>
            <a:rPr lang="en-GB" sz="1800" b="0" dirty="0" err="1">
              <a:latin typeface="Cambria Math" panose="02040503050406030204" pitchFamily="18" charset="0"/>
              <a:ea typeface="Cambria Math" panose="02040503050406030204" pitchFamily="18" charset="0"/>
            </a:rPr>
            <a:t>keypoints</a:t>
          </a:r>
          <a:r>
            <a:rPr lang="en-GB" sz="1800" b="0" dirty="0">
              <a:latin typeface="Cambria Math" panose="02040503050406030204" pitchFamily="18" charset="0"/>
              <a:ea typeface="Cambria Math" panose="02040503050406030204" pitchFamily="18" charset="0"/>
            </a:rPr>
            <a:t>.</a:t>
          </a:r>
          <a:endParaRPr lang="en-US" sz="1800" b="0" dirty="0">
            <a:latin typeface="Cambria Math" panose="02040503050406030204" pitchFamily="18" charset="0"/>
            <a:ea typeface="Cambria Math" panose="02040503050406030204" pitchFamily="18" charset="0"/>
          </a:endParaRPr>
        </a:p>
      </dgm:t>
    </dgm:pt>
    <dgm:pt modelId="{EE252B33-6F63-4E1A-B6EA-EC28D185BF2F}" type="parTrans" cxnId="{41551223-A147-4E6D-8E6B-BAE24746C93D}">
      <dgm:prSet/>
      <dgm:spPr/>
      <dgm:t>
        <a:bodyPr/>
        <a:lstStyle/>
        <a:p>
          <a:endParaRPr lang="en-US"/>
        </a:p>
      </dgm:t>
    </dgm:pt>
    <dgm:pt modelId="{C6B96632-8DE7-4D6E-B7DC-843783E6BFCD}" type="sibTrans" cxnId="{41551223-A147-4E6D-8E6B-BAE24746C93D}">
      <dgm:prSet/>
      <dgm:spPr/>
      <dgm:t>
        <a:bodyPr/>
        <a:lstStyle/>
        <a:p>
          <a:endParaRPr lang="en-US"/>
        </a:p>
      </dgm:t>
    </dgm:pt>
    <dgm:pt modelId="{697441E0-6CC4-45CE-81E6-E30DE78B9CF6}">
      <dgm:prSet custT="1"/>
      <dgm:spPr/>
      <dgm:t>
        <a:bodyPr/>
        <a:lstStyle/>
        <a:p>
          <a:pPr algn="just"/>
          <a:r>
            <a:rPr lang="en-GB" sz="1800" dirty="0">
              <a:solidFill>
                <a:schemeClr val="tx1">
                  <a:lumMod val="95000"/>
                  <a:lumOff val="5000"/>
                </a:schemeClr>
              </a:solidFill>
              <a:latin typeface="Cambria Math" panose="02040503050406030204" pitchFamily="18" charset="0"/>
              <a:ea typeface="Cambria Math" panose="02040503050406030204" pitchFamily="18" charset="0"/>
            </a:rPr>
            <a:t>This step is a crucial prerequisite to multiple tasks of computer vision which include human action recognition, human tracking, human-computer interaction, gaming, and video surveillance. Therefore, we present this synopsis to fill the knowledge gap and shed light on 2D human pose estimation. </a:t>
          </a:r>
          <a:endParaRPr lang="en-US" sz="1800" dirty="0">
            <a:solidFill>
              <a:schemeClr val="tx1">
                <a:lumMod val="95000"/>
                <a:lumOff val="5000"/>
              </a:schemeClr>
            </a:solidFill>
            <a:latin typeface="Cambria Math" panose="02040503050406030204" pitchFamily="18" charset="0"/>
            <a:ea typeface="Cambria Math" panose="02040503050406030204" pitchFamily="18" charset="0"/>
          </a:endParaRPr>
        </a:p>
      </dgm:t>
    </dgm:pt>
    <dgm:pt modelId="{E3848F97-A5C8-4E5F-902E-3059B7615443}" type="parTrans" cxnId="{60547226-1844-4184-B56E-D30B74C517F2}">
      <dgm:prSet/>
      <dgm:spPr/>
      <dgm:t>
        <a:bodyPr/>
        <a:lstStyle/>
        <a:p>
          <a:endParaRPr lang="en-US"/>
        </a:p>
      </dgm:t>
    </dgm:pt>
    <dgm:pt modelId="{D4766336-74AD-442F-8FA0-A277366DFB9F}" type="sibTrans" cxnId="{60547226-1844-4184-B56E-D30B74C517F2}">
      <dgm:prSet/>
      <dgm:spPr/>
      <dgm:t>
        <a:bodyPr/>
        <a:lstStyle/>
        <a:p>
          <a:endParaRPr lang="en-US"/>
        </a:p>
      </dgm:t>
    </dgm:pt>
    <dgm:pt modelId="{C04165E3-27EA-4A52-801C-D93B79BF7BBD}">
      <dgm:prSet custT="1"/>
      <dgm:spPr/>
      <dgm:t>
        <a:bodyPr/>
        <a:lstStyle/>
        <a:p>
          <a:pPr algn="just"/>
          <a:r>
            <a:rPr lang="en-GB" sz="1800" dirty="0">
              <a:latin typeface="Cambria Math" panose="02040503050406030204" pitchFamily="18" charset="0"/>
              <a:ea typeface="Cambria Math" panose="02040503050406030204" pitchFamily="18" charset="0"/>
            </a:rPr>
            <a:t>A centre of attention is given on detecting the pose in browser using free open source in built TensorFlow libraries i.e</a:t>
          </a:r>
          <a:r>
            <a:rPr lang="en-GB" sz="1800" b="1" dirty="0">
              <a:latin typeface="Cambria Math" panose="02040503050406030204" pitchFamily="18" charset="0"/>
              <a:ea typeface="Cambria Math" panose="02040503050406030204" pitchFamily="18" charset="0"/>
            </a:rPr>
            <a:t>.,</a:t>
          </a:r>
          <a:r>
            <a:rPr lang="en-GB" sz="1800" dirty="0">
              <a:latin typeface="Cambria Math" panose="02040503050406030204" pitchFamily="18" charset="0"/>
              <a:ea typeface="Cambria Math" panose="02040503050406030204" pitchFamily="18" charset="0"/>
            </a:rPr>
            <a:t> p5.js, ml5.js.</a:t>
          </a:r>
          <a:endParaRPr lang="en-US" sz="1800" dirty="0">
            <a:latin typeface="Cambria Math" panose="02040503050406030204" pitchFamily="18" charset="0"/>
            <a:ea typeface="Cambria Math" panose="02040503050406030204" pitchFamily="18" charset="0"/>
          </a:endParaRPr>
        </a:p>
      </dgm:t>
    </dgm:pt>
    <dgm:pt modelId="{CEDB46AE-742D-4B5F-AA45-AC744B346747}" type="parTrans" cxnId="{428439D0-44BB-4679-9550-EA8C7DEE0FC5}">
      <dgm:prSet/>
      <dgm:spPr/>
      <dgm:t>
        <a:bodyPr/>
        <a:lstStyle/>
        <a:p>
          <a:endParaRPr lang="en-US"/>
        </a:p>
      </dgm:t>
    </dgm:pt>
    <dgm:pt modelId="{DF58E1EF-CBC2-4DDB-956B-7A98B9D17FC5}" type="sibTrans" cxnId="{428439D0-44BB-4679-9550-EA8C7DEE0FC5}">
      <dgm:prSet/>
      <dgm:spPr/>
      <dgm:t>
        <a:bodyPr/>
        <a:lstStyle/>
        <a:p>
          <a:endParaRPr lang="en-US"/>
        </a:p>
      </dgm:t>
    </dgm:pt>
    <dgm:pt modelId="{B2151143-210C-4989-BDA2-0656401BE529}" type="pres">
      <dgm:prSet presAssocID="{A1EE764A-CED1-4E44-B56B-98B279F6AAE5}" presName="vert0" presStyleCnt="0">
        <dgm:presLayoutVars>
          <dgm:dir/>
          <dgm:animOne val="branch"/>
          <dgm:animLvl val="lvl"/>
        </dgm:presLayoutVars>
      </dgm:prSet>
      <dgm:spPr/>
    </dgm:pt>
    <dgm:pt modelId="{B9333708-A566-4843-9450-A927A8DD889A}" type="pres">
      <dgm:prSet presAssocID="{BC2B3CB7-9DAE-4559-A606-369796889F72}" presName="thickLine" presStyleLbl="alignNode1" presStyleIdx="0" presStyleCnt="3"/>
      <dgm:spPr/>
    </dgm:pt>
    <dgm:pt modelId="{5AC58B53-B271-4F0F-BB16-CF89EC992B80}" type="pres">
      <dgm:prSet presAssocID="{BC2B3CB7-9DAE-4559-A606-369796889F72}" presName="horz1" presStyleCnt="0"/>
      <dgm:spPr/>
    </dgm:pt>
    <dgm:pt modelId="{9400A20B-5E09-49AC-AE51-05161ED77A81}" type="pres">
      <dgm:prSet presAssocID="{BC2B3CB7-9DAE-4559-A606-369796889F72}" presName="tx1" presStyleLbl="revTx" presStyleIdx="0" presStyleCnt="3" custScaleY="37643"/>
      <dgm:spPr/>
    </dgm:pt>
    <dgm:pt modelId="{66AAF0A3-4863-408E-9CAB-F256CD6BEF4E}" type="pres">
      <dgm:prSet presAssocID="{BC2B3CB7-9DAE-4559-A606-369796889F72}" presName="vert1" presStyleCnt="0"/>
      <dgm:spPr/>
    </dgm:pt>
    <dgm:pt modelId="{C75DAC6A-26E6-40D6-8A1E-6F513415E4F2}" type="pres">
      <dgm:prSet presAssocID="{697441E0-6CC4-45CE-81E6-E30DE78B9CF6}" presName="thickLine" presStyleLbl="alignNode1" presStyleIdx="1" presStyleCnt="3"/>
      <dgm:spPr/>
    </dgm:pt>
    <dgm:pt modelId="{EB368A6B-EB72-49A0-8800-A47657C2FDF1}" type="pres">
      <dgm:prSet presAssocID="{697441E0-6CC4-45CE-81E6-E30DE78B9CF6}" presName="horz1" presStyleCnt="0"/>
      <dgm:spPr/>
    </dgm:pt>
    <dgm:pt modelId="{8DA2B4B1-ECAD-4C92-9480-936FAC2B3A40}" type="pres">
      <dgm:prSet presAssocID="{697441E0-6CC4-45CE-81E6-E30DE78B9CF6}" presName="tx1" presStyleLbl="revTx" presStyleIdx="1" presStyleCnt="3" custScaleY="41767"/>
      <dgm:spPr/>
    </dgm:pt>
    <dgm:pt modelId="{BDBE8929-E540-4B66-A54E-0F758B88A1E9}" type="pres">
      <dgm:prSet presAssocID="{697441E0-6CC4-45CE-81E6-E30DE78B9CF6}" presName="vert1" presStyleCnt="0"/>
      <dgm:spPr/>
    </dgm:pt>
    <dgm:pt modelId="{D30CDA40-5101-436E-B814-48DF913B9E2C}" type="pres">
      <dgm:prSet presAssocID="{C04165E3-27EA-4A52-801C-D93B79BF7BBD}" presName="thickLine" presStyleLbl="alignNode1" presStyleIdx="2" presStyleCnt="3"/>
      <dgm:spPr/>
    </dgm:pt>
    <dgm:pt modelId="{7CC0B1E9-C83E-47DA-A025-609CE08B5825}" type="pres">
      <dgm:prSet presAssocID="{C04165E3-27EA-4A52-801C-D93B79BF7BBD}" presName="horz1" presStyleCnt="0"/>
      <dgm:spPr/>
    </dgm:pt>
    <dgm:pt modelId="{3C102A5D-5B65-414A-8501-89C43D29E7A2}" type="pres">
      <dgm:prSet presAssocID="{C04165E3-27EA-4A52-801C-D93B79BF7BBD}" presName="tx1" presStyleLbl="revTx" presStyleIdx="2" presStyleCnt="3" custScaleY="29110"/>
      <dgm:spPr/>
    </dgm:pt>
    <dgm:pt modelId="{B23FBD6D-6F25-4FD3-81D4-622BAD3FEB22}" type="pres">
      <dgm:prSet presAssocID="{C04165E3-27EA-4A52-801C-D93B79BF7BBD}" presName="vert1" presStyleCnt="0"/>
      <dgm:spPr/>
    </dgm:pt>
  </dgm:ptLst>
  <dgm:cxnLst>
    <dgm:cxn modelId="{33EB3608-CEB5-42B8-AFC1-1521F6CEBC40}" type="presOf" srcId="{BC2B3CB7-9DAE-4559-A606-369796889F72}" destId="{9400A20B-5E09-49AC-AE51-05161ED77A81}" srcOrd="0" destOrd="0" presId="urn:microsoft.com/office/officeart/2008/layout/LinedList"/>
    <dgm:cxn modelId="{41551223-A147-4E6D-8E6B-BAE24746C93D}" srcId="{A1EE764A-CED1-4E44-B56B-98B279F6AAE5}" destId="{BC2B3CB7-9DAE-4559-A606-369796889F72}" srcOrd="0" destOrd="0" parTransId="{EE252B33-6F63-4E1A-B6EA-EC28D185BF2F}" sibTransId="{C6B96632-8DE7-4D6E-B7DC-843783E6BFCD}"/>
    <dgm:cxn modelId="{60547226-1844-4184-B56E-D30B74C517F2}" srcId="{A1EE764A-CED1-4E44-B56B-98B279F6AAE5}" destId="{697441E0-6CC4-45CE-81E6-E30DE78B9CF6}" srcOrd="1" destOrd="0" parTransId="{E3848F97-A5C8-4E5F-902E-3059B7615443}" sibTransId="{D4766336-74AD-442F-8FA0-A277366DFB9F}"/>
    <dgm:cxn modelId="{54047D2E-BA00-4574-AB9F-97F63E23E1A3}" type="presOf" srcId="{C04165E3-27EA-4A52-801C-D93B79BF7BBD}" destId="{3C102A5D-5B65-414A-8501-89C43D29E7A2}" srcOrd="0" destOrd="0" presId="urn:microsoft.com/office/officeart/2008/layout/LinedList"/>
    <dgm:cxn modelId="{3893DFB7-DB6D-4FF0-B2C0-F2E4DAE92770}" type="presOf" srcId="{A1EE764A-CED1-4E44-B56B-98B279F6AAE5}" destId="{B2151143-210C-4989-BDA2-0656401BE529}" srcOrd="0" destOrd="0" presId="urn:microsoft.com/office/officeart/2008/layout/LinedList"/>
    <dgm:cxn modelId="{428439D0-44BB-4679-9550-EA8C7DEE0FC5}" srcId="{A1EE764A-CED1-4E44-B56B-98B279F6AAE5}" destId="{C04165E3-27EA-4A52-801C-D93B79BF7BBD}" srcOrd="2" destOrd="0" parTransId="{CEDB46AE-742D-4B5F-AA45-AC744B346747}" sibTransId="{DF58E1EF-CBC2-4DDB-956B-7A98B9D17FC5}"/>
    <dgm:cxn modelId="{54DDD0F9-6A6C-489A-A5F5-AF9B848F55C3}" type="presOf" srcId="{697441E0-6CC4-45CE-81E6-E30DE78B9CF6}" destId="{8DA2B4B1-ECAD-4C92-9480-936FAC2B3A40}" srcOrd="0" destOrd="0" presId="urn:microsoft.com/office/officeart/2008/layout/LinedList"/>
    <dgm:cxn modelId="{2F0666CB-844C-474A-B71B-3014F57BCB2D}" type="presParOf" srcId="{B2151143-210C-4989-BDA2-0656401BE529}" destId="{B9333708-A566-4843-9450-A927A8DD889A}" srcOrd="0" destOrd="0" presId="urn:microsoft.com/office/officeart/2008/layout/LinedList"/>
    <dgm:cxn modelId="{0D1BE633-5F39-4AC2-816A-2D49986C60EB}" type="presParOf" srcId="{B2151143-210C-4989-BDA2-0656401BE529}" destId="{5AC58B53-B271-4F0F-BB16-CF89EC992B80}" srcOrd="1" destOrd="0" presId="urn:microsoft.com/office/officeart/2008/layout/LinedList"/>
    <dgm:cxn modelId="{8F98F3C4-7E17-41BB-89C8-256DFD9357DB}" type="presParOf" srcId="{5AC58B53-B271-4F0F-BB16-CF89EC992B80}" destId="{9400A20B-5E09-49AC-AE51-05161ED77A81}" srcOrd="0" destOrd="0" presId="urn:microsoft.com/office/officeart/2008/layout/LinedList"/>
    <dgm:cxn modelId="{47F8A83C-7F06-4638-BF9D-6D2C53E3549E}" type="presParOf" srcId="{5AC58B53-B271-4F0F-BB16-CF89EC992B80}" destId="{66AAF0A3-4863-408E-9CAB-F256CD6BEF4E}" srcOrd="1" destOrd="0" presId="urn:microsoft.com/office/officeart/2008/layout/LinedList"/>
    <dgm:cxn modelId="{68F9DADB-CF28-42B1-B024-EBFCC27C4CDF}" type="presParOf" srcId="{B2151143-210C-4989-BDA2-0656401BE529}" destId="{C75DAC6A-26E6-40D6-8A1E-6F513415E4F2}" srcOrd="2" destOrd="0" presId="urn:microsoft.com/office/officeart/2008/layout/LinedList"/>
    <dgm:cxn modelId="{9A234BC7-1B6B-4B95-BCDE-24C957BF87D2}" type="presParOf" srcId="{B2151143-210C-4989-BDA2-0656401BE529}" destId="{EB368A6B-EB72-49A0-8800-A47657C2FDF1}" srcOrd="3" destOrd="0" presId="urn:microsoft.com/office/officeart/2008/layout/LinedList"/>
    <dgm:cxn modelId="{AA136980-78A2-415A-B046-C6E24D9C7FF3}" type="presParOf" srcId="{EB368A6B-EB72-49A0-8800-A47657C2FDF1}" destId="{8DA2B4B1-ECAD-4C92-9480-936FAC2B3A40}" srcOrd="0" destOrd="0" presId="urn:microsoft.com/office/officeart/2008/layout/LinedList"/>
    <dgm:cxn modelId="{B1A787FE-9BF7-4971-91BA-07CC18170F8A}" type="presParOf" srcId="{EB368A6B-EB72-49A0-8800-A47657C2FDF1}" destId="{BDBE8929-E540-4B66-A54E-0F758B88A1E9}" srcOrd="1" destOrd="0" presId="urn:microsoft.com/office/officeart/2008/layout/LinedList"/>
    <dgm:cxn modelId="{53CF924F-2121-4655-B6E1-4AE3B404D4EF}" type="presParOf" srcId="{B2151143-210C-4989-BDA2-0656401BE529}" destId="{D30CDA40-5101-436E-B814-48DF913B9E2C}" srcOrd="4" destOrd="0" presId="urn:microsoft.com/office/officeart/2008/layout/LinedList"/>
    <dgm:cxn modelId="{5D9A3170-0FDA-4FAA-A449-89A2AEFFEA81}" type="presParOf" srcId="{B2151143-210C-4989-BDA2-0656401BE529}" destId="{7CC0B1E9-C83E-47DA-A025-609CE08B5825}" srcOrd="5" destOrd="0" presId="urn:microsoft.com/office/officeart/2008/layout/LinedList"/>
    <dgm:cxn modelId="{12C74A54-E6D8-4EB7-9A46-09EBC6F64E29}" type="presParOf" srcId="{7CC0B1E9-C83E-47DA-A025-609CE08B5825}" destId="{3C102A5D-5B65-414A-8501-89C43D29E7A2}" srcOrd="0" destOrd="0" presId="urn:microsoft.com/office/officeart/2008/layout/LinedList"/>
    <dgm:cxn modelId="{B6F82CE2-DD50-4BE3-A5B8-47411BD700D3}" type="presParOf" srcId="{7CC0B1E9-C83E-47DA-A025-609CE08B5825}" destId="{B23FBD6D-6F25-4FD3-81D4-622BAD3FEB2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6F46A2-AA92-49FB-A034-47FDB6EDB4F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B59D3BA-3F40-44DF-93F7-7641233FF055}">
      <dgm:prSet custT="1"/>
      <dgm:spPr/>
      <dgm:t>
        <a:bodyPr/>
        <a:lstStyle/>
        <a:p>
          <a:r>
            <a:rPr lang="en-GB" sz="2800" b="0" i="0" dirty="0" err="1">
              <a:latin typeface="Cambria Math" panose="02040503050406030204" pitchFamily="18" charset="0"/>
              <a:ea typeface="Cambria Math" panose="02040503050406030204" pitchFamily="18" charset="0"/>
            </a:rPr>
            <a:t>TansorFlow</a:t>
          </a:r>
          <a:endParaRPr lang="en-US" sz="2800" dirty="0">
            <a:latin typeface="Cambria Math" panose="02040503050406030204" pitchFamily="18" charset="0"/>
            <a:ea typeface="Cambria Math" panose="02040503050406030204" pitchFamily="18" charset="0"/>
          </a:endParaRPr>
        </a:p>
      </dgm:t>
    </dgm:pt>
    <dgm:pt modelId="{970A7EF7-80EF-4622-AED9-0160BFD195C1}" type="parTrans" cxnId="{00D40225-2A87-4893-89E2-6C84882BB70B}">
      <dgm:prSet/>
      <dgm:spPr/>
      <dgm:t>
        <a:bodyPr/>
        <a:lstStyle/>
        <a:p>
          <a:endParaRPr lang="en-US"/>
        </a:p>
      </dgm:t>
    </dgm:pt>
    <dgm:pt modelId="{639D9DC8-1114-477C-A619-A891E5F7974A}" type="sibTrans" cxnId="{00D40225-2A87-4893-89E2-6C84882BB70B}">
      <dgm:prSet/>
      <dgm:spPr/>
      <dgm:t>
        <a:bodyPr/>
        <a:lstStyle/>
        <a:p>
          <a:endParaRPr lang="en-US"/>
        </a:p>
      </dgm:t>
    </dgm:pt>
    <dgm:pt modelId="{C09F3451-6A04-4F47-9F62-035FCB04394B}">
      <dgm:prSet custT="1"/>
      <dgm:spPr/>
      <dgm:t>
        <a:bodyPr/>
        <a:lstStyle/>
        <a:p>
          <a:r>
            <a:rPr lang="en-GB" sz="3200" b="0" i="0" dirty="0">
              <a:latin typeface="Cambria Math" panose="02040503050406030204" pitchFamily="18" charset="0"/>
              <a:ea typeface="Cambria Math" panose="02040503050406030204" pitchFamily="18" charset="0"/>
            </a:rPr>
            <a:t>Ml5.js</a:t>
          </a:r>
          <a:endParaRPr lang="en-US" sz="3200" dirty="0">
            <a:latin typeface="Cambria Math" panose="02040503050406030204" pitchFamily="18" charset="0"/>
            <a:ea typeface="Cambria Math" panose="02040503050406030204" pitchFamily="18" charset="0"/>
          </a:endParaRPr>
        </a:p>
      </dgm:t>
    </dgm:pt>
    <dgm:pt modelId="{F2925AD5-CB8F-4CED-B51B-450239B50767}" type="parTrans" cxnId="{6DBD6D25-3320-43F6-A909-9257932D9A21}">
      <dgm:prSet/>
      <dgm:spPr/>
      <dgm:t>
        <a:bodyPr/>
        <a:lstStyle/>
        <a:p>
          <a:endParaRPr lang="en-US"/>
        </a:p>
      </dgm:t>
    </dgm:pt>
    <dgm:pt modelId="{A0A6E071-A7EF-4D5C-A2B6-01165AFEA86A}" type="sibTrans" cxnId="{6DBD6D25-3320-43F6-A909-9257932D9A21}">
      <dgm:prSet/>
      <dgm:spPr/>
      <dgm:t>
        <a:bodyPr/>
        <a:lstStyle/>
        <a:p>
          <a:endParaRPr lang="en-US"/>
        </a:p>
      </dgm:t>
    </dgm:pt>
    <dgm:pt modelId="{D647901C-78F6-48F5-97AB-FC05546EC3C6}">
      <dgm:prSet custT="1"/>
      <dgm:spPr/>
      <dgm:t>
        <a:bodyPr/>
        <a:lstStyle/>
        <a:p>
          <a:r>
            <a:rPr lang="en-GB" sz="3200" b="0" i="0" dirty="0">
              <a:latin typeface="Cambria Math" panose="02040503050406030204" pitchFamily="18" charset="0"/>
              <a:ea typeface="Cambria Math" panose="02040503050406030204" pitchFamily="18" charset="0"/>
            </a:rPr>
            <a:t>P5.js </a:t>
          </a:r>
          <a:endParaRPr lang="en-US" sz="3200" dirty="0">
            <a:latin typeface="Cambria Math" panose="02040503050406030204" pitchFamily="18" charset="0"/>
            <a:ea typeface="Cambria Math" panose="02040503050406030204" pitchFamily="18" charset="0"/>
          </a:endParaRPr>
        </a:p>
      </dgm:t>
    </dgm:pt>
    <dgm:pt modelId="{3FF0760F-0DB4-42C6-9E4B-E468781992DE}" type="parTrans" cxnId="{75E62C5E-C97F-4EDB-A582-48C0AF9C5F63}">
      <dgm:prSet/>
      <dgm:spPr/>
      <dgm:t>
        <a:bodyPr/>
        <a:lstStyle/>
        <a:p>
          <a:endParaRPr lang="en-US"/>
        </a:p>
      </dgm:t>
    </dgm:pt>
    <dgm:pt modelId="{6936F8D9-24C3-4D9F-BA8D-3D2D24FDD087}" type="sibTrans" cxnId="{75E62C5E-C97F-4EDB-A582-48C0AF9C5F63}">
      <dgm:prSet/>
      <dgm:spPr/>
      <dgm:t>
        <a:bodyPr/>
        <a:lstStyle/>
        <a:p>
          <a:endParaRPr lang="en-US"/>
        </a:p>
      </dgm:t>
    </dgm:pt>
    <dgm:pt modelId="{9A709F15-9E72-4A47-BF17-9374C0230423}" type="pres">
      <dgm:prSet presAssocID="{886F46A2-AA92-49FB-A034-47FDB6EDB4FB}" presName="hierChild1" presStyleCnt="0">
        <dgm:presLayoutVars>
          <dgm:chPref val="1"/>
          <dgm:dir/>
          <dgm:animOne val="branch"/>
          <dgm:animLvl val="lvl"/>
          <dgm:resizeHandles/>
        </dgm:presLayoutVars>
      </dgm:prSet>
      <dgm:spPr/>
    </dgm:pt>
    <dgm:pt modelId="{CA60C9FA-EE41-4B67-B90D-EA677C5F9834}" type="pres">
      <dgm:prSet presAssocID="{EB59D3BA-3F40-44DF-93F7-7641233FF055}" presName="hierRoot1" presStyleCnt="0"/>
      <dgm:spPr/>
    </dgm:pt>
    <dgm:pt modelId="{F8C9BED2-7655-45B3-9CAD-F883ED1E61A4}" type="pres">
      <dgm:prSet presAssocID="{EB59D3BA-3F40-44DF-93F7-7641233FF055}" presName="composite" presStyleCnt="0"/>
      <dgm:spPr/>
    </dgm:pt>
    <dgm:pt modelId="{EA25670F-3A21-4935-9D96-CDE8C8ACF303}" type="pres">
      <dgm:prSet presAssocID="{EB59D3BA-3F40-44DF-93F7-7641233FF055}" presName="background" presStyleLbl="node0" presStyleIdx="0" presStyleCnt="3"/>
      <dgm:spPr/>
    </dgm:pt>
    <dgm:pt modelId="{48199B66-4FF2-4B36-BF56-BD358D06A2CC}" type="pres">
      <dgm:prSet presAssocID="{EB59D3BA-3F40-44DF-93F7-7641233FF055}" presName="text" presStyleLbl="fgAcc0" presStyleIdx="0" presStyleCnt="3">
        <dgm:presLayoutVars>
          <dgm:chPref val="3"/>
        </dgm:presLayoutVars>
      </dgm:prSet>
      <dgm:spPr/>
    </dgm:pt>
    <dgm:pt modelId="{BE7D45C0-14B6-4838-9C45-40CF9704B9A6}" type="pres">
      <dgm:prSet presAssocID="{EB59D3BA-3F40-44DF-93F7-7641233FF055}" presName="hierChild2" presStyleCnt="0"/>
      <dgm:spPr/>
    </dgm:pt>
    <dgm:pt modelId="{410FBF66-4992-493C-830E-2C1FF657B64D}" type="pres">
      <dgm:prSet presAssocID="{C09F3451-6A04-4F47-9F62-035FCB04394B}" presName="hierRoot1" presStyleCnt="0"/>
      <dgm:spPr/>
    </dgm:pt>
    <dgm:pt modelId="{A19BE9AD-72BF-494A-A60B-2F3FE6C961E9}" type="pres">
      <dgm:prSet presAssocID="{C09F3451-6A04-4F47-9F62-035FCB04394B}" presName="composite" presStyleCnt="0"/>
      <dgm:spPr/>
    </dgm:pt>
    <dgm:pt modelId="{B3DBCA90-3364-413D-A4A7-E7FBF953A83A}" type="pres">
      <dgm:prSet presAssocID="{C09F3451-6A04-4F47-9F62-035FCB04394B}" presName="background" presStyleLbl="node0" presStyleIdx="1" presStyleCnt="3"/>
      <dgm:spPr/>
    </dgm:pt>
    <dgm:pt modelId="{3D303B57-C9A9-4A9E-BCA7-2C1B2479381F}" type="pres">
      <dgm:prSet presAssocID="{C09F3451-6A04-4F47-9F62-035FCB04394B}" presName="text" presStyleLbl="fgAcc0" presStyleIdx="1" presStyleCnt="3">
        <dgm:presLayoutVars>
          <dgm:chPref val="3"/>
        </dgm:presLayoutVars>
      </dgm:prSet>
      <dgm:spPr/>
    </dgm:pt>
    <dgm:pt modelId="{7EA75E0A-2A90-4501-AD32-604EDE92D5E4}" type="pres">
      <dgm:prSet presAssocID="{C09F3451-6A04-4F47-9F62-035FCB04394B}" presName="hierChild2" presStyleCnt="0"/>
      <dgm:spPr/>
    </dgm:pt>
    <dgm:pt modelId="{D46A5205-AD95-4459-B620-4497E790F50B}" type="pres">
      <dgm:prSet presAssocID="{D647901C-78F6-48F5-97AB-FC05546EC3C6}" presName="hierRoot1" presStyleCnt="0"/>
      <dgm:spPr/>
    </dgm:pt>
    <dgm:pt modelId="{D8F01647-9090-412B-8710-F606513A94F3}" type="pres">
      <dgm:prSet presAssocID="{D647901C-78F6-48F5-97AB-FC05546EC3C6}" presName="composite" presStyleCnt="0"/>
      <dgm:spPr/>
    </dgm:pt>
    <dgm:pt modelId="{C64BE510-E5A8-436F-A287-8D4C124FB6AA}" type="pres">
      <dgm:prSet presAssocID="{D647901C-78F6-48F5-97AB-FC05546EC3C6}" presName="background" presStyleLbl="node0" presStyleIdx="2" presStyleCnt="3"/>
      <dgm:spPr/>
    </dgm:pt>
    <dgm:pt modelId="{C30325FA-BDE7-47C6-AF69-8898C2739CA8}" type="pres">
      <dgm:prSet presAssocID="{D647901C-78F6-48F5-97AB-FC05546EC3C6}" presName="text" presStyleLbl="fgAcc0" presStyleIdx="2" presStyleCnt="3">
        <dgm:presLayoutVars>
          <dgm:chPref val="3"/>
        </dgm:presLayoutVars>
      </dgm:prSet>
      <dgm:spPr/>
    </dgm:pt>
    <dgm:pt modelId="{200E7E65-59F3-498C-8492-8E34A6971706}" type="pres">
      <dgm:prSet presAssocID="{D647901C-78F6-48F5-97AB-FC05546EC3C6}" presName="hierChild2" presStyleCnt="0"/>
      <dgm:spPr/>
    </dgm:pt>
  </dgm:ptLst>
  <dgm:cxnLst>
    <dgm:cxn modelId="{00D40225-2A87-4893-89E2-6C84882BB70B}" srcId="{886F46A2-AA92-49FB-A034-47FDB6EDB4FB}" destId="{EB59D3BA-3F40-44DF-93F7-7641233FF055}" srcOrd="0" destOrd="0" parTransId="{970A7EF7-80EF-4622-AED9-0160BFD195C1}" sibTransId="{639D9DC8-1114-477C-A619-A891E5F7974A}"/>
    <dgm:cxn modelId="{6DBD6D25-3320-43F6-A909-9257932D9A21}" srcId="{886F46A2-AA92-49FB-A034-47FDB6EDB4FB}" destId="{C09F3451-6A04-4F47-9F62-035FCB04394B}" srcOrd="1" destOrd="0" parTransId="{F2925AD5-CB8F-4CED-B51B-450239B50767}" sibTransId="{A0A6E071-A7EF-4D5C-A2B6-01165AFEA86A}"/>
    <dgm:cxn modelId="{547B4C31-897C-487F-8FD3-01FF1A7E5C65}" type="presOf" srcId="{C09F3451-6A04-4F47-9F62-035FCB04394B}" destId="{3D303B57-C9A9-4A9E-BCA7-2C1B2479381F}" srcOrd="0" destOrd="0" presId="urn:microsoft.com/office/officeart/2005/8/layout/hierarchy1"/>
    <dgm:cxn modelId="{75E62C5E-C97F-4EDB-A582-48C0AF9C5F63}" srcId="{886F46A2-AA92-49FB-A034-47FDB6EDB4FB}" destId="{D647901C-78F6-48F5-97AB-FC05546EC3C6}" srcOrd="2" destOrd="0" parTransId="{3FF0760F-0DB4-42C6-9E4B-E468781992DE}" sibTransId="{6936F8D9-24C3-4D9F-BA8D-3D2D24FDD087}"/>
    <dgm:cxn modelId="{509E9E5E-17E2-445E-B34C-1A4E1BD0FA66}" type="presOf" srcId="{EB59D3BA-3F40-44DF-93F7-7641233FF055}" destId="{48199B66-4FF2-4B36-BF56-BD358D06A2CC}" srcOrd="0" destOrd="0" presId="urn:microsoft.com/office/officeart/2005/8/layout/hierarchy1"/>
    <dgm:cxn modelId="{A287C67F-140A-4E9D-93AF-26D51FDA7D31}" type="presOf" srcId="{D647901C-78F6-48F5-97AB-FC05546EC3C6}" destId="{C30325FA-BDE7-47C6-AF69-8898C2739CA8}" srcOrd="0" destOrd="0" presId="urn:microsoft.com/office/officeart/2005/8/layout/hierarchy1"/>
    <dgm:cxn modelId="{1D5875FC-FFC2-45C4-8476-5D53CE0D2F84}" type="presOf" srcId="{886F46A2-AA92-49FB-A034-47FDB6EDB4FB}" destId="{9A709F15-9E72-4A47-BF17-9374C0230423}" srcOrd="0" destOrd="0" presId="urn:microsoft.com/office/officeart/2005/8/layout/hierarchy1"/>
    <dgm:cxn modelId="{FD2702AD-ED50-486C-A8EA-D15D0E0EDF64}" type="presParOf" srcId="{9A709F15-9E72-4A47-BF17-9374C0230423}" destId="{CA60C9FA-EE41-4B67-B90D-EA677C5F9834}" srcOrd="0" destOrd="0" presId="urn:microsoft.com/office/officeart/2005/8/layout/hierarchy1"/>
    <dgm:cxn modelId="{53905B0F-40E3-4747-8A1E-379CE17A4995}" type="presParOf" srcId="{CA60C9FA-EE41-4B67-B90D-EA677C5F9834}" destId="{F8C9BED2-7655-45B3-9CAD-F883ED1E61A4}" srcOrd="0" destOrd="0" presId="urn:microsoft.com/office/officeart/2005/8/layout/hierarchy1"/>
    <dgm:cxn modelId="{B4CB86CF-3AC3-4159-A747-BE068538A21F}" type="presParOf" srcId="{F8C9BED2-7655-45B3-9CAD-F883ED1E61A4}" destId="{EA25670F-3A21-4935-9D96-CDE8C8ACF303}" srcOrd="0" destOrd="0" presId="urn:microsoft.com/office/officeart/2005/8/layout/hierarchy1"/>
    <dgm:cxn modelId="{D5A16CCA-C002-4B65-BCBA-6B5AF00BC199}" type="presParOf" srcId="{F8C9BED2-7655-45B3-9CAD-F883ED1E61A4}" destId="{48199B66-4FF2-4B36-BF56-BD358D06A2CC}" srcOrd="1" destOrd="0" presId="urn:microsoft.com/office/officeart/2005/8/layout/hierarchy1"/>
    <dgm:cxn modelId="{C9E487B6-3353-4C99-839B-7AC0C2E6D9D9}" type="presParOf" srcId="{CA60C9FA-EE41-4B67-B90D-EA677C5F9834}" destId="{BE7D45C0-14B6-4838-9C45-40CF9704B9A6}" srcOrd="1" destOrd="0" presId="urn:microsoft.com/office/officeart/2005/8/layout/hierarchy1"/>
    <dgm:cxn modelId="{695FDAD8-4111-470B-BFDF-5062B1A9106E}" type="presParOf" srcId="{9A709F15-9E72-4A47-BF17-9374C0230423}" destId="{410FBF66-4992-493C-830E-2C1FF657B64D}" srcOrd="1" destOrd="0" presId="urn:microsoft.com/office/officeart/2005/8/layout/hierarchy1"/>
    <dgm:cxn modelId="{EB9B1054-25FF-4AC9-BD30-8A2081E188DB}" type="presParOf" srcId="{410FBF66-4992-493C-830E-2C1FF657B64D}" destId="{A19BE9AD-72BF-494A-A60B-2F3FE6C961E9}" srcOrd="0" destOrd="0" presId="urn:microsoft.com/office/officeart/2005/8/layout/hierarchy1"/>
    <dgm:cxn modelId="{65839183-F171-48C7-9787-BEC1A2E7589F}" type="presParOf" srcId="{A19BE9AD-72BF-494A-A60B-2F3FE6C961E9}" destId="{B3DBCA90-3364-413D-A4A7-E7FBF953A83A}" srcOrd="0" destOrd="0" presId="urn:microsoft.com/office/officeart/2005/8/layout/hierarchy1"/>
    <dgm:cxn modelId="{ED480BB7-27A1-43F1-846E-693381DCD26C}" type="presParOf" srcId="{A19BE9AD-72BF-494A-A60B-2F3FE6C961E9}" destId="{3D303B57-C9A9-4A9E-BCA7-2C1B2479381F}" srcOrd="1" destOrd="0" presId="urn:microsoft.com/office/officeart/2005/8/layout/hierarchy1"/>
    <dgm:cxn modelId="{854E4E3C-7B99-4207-9F91-90EB0D650B34}" type="presParOf" srcId="{410FBF66-4992-493C-830E-2C1FF657B64D}" destId="{7EA75E0A-2A90-4501-AD32-604EDE92D5E4}" srcOrd="1" destOrd="0" presId="urn:microsoft.com/office/officeart/2005/8/layout/hierarchy1"/>
    <dgm:cxn modelId="{2F24F539-6930-4CBC-B47D-2141936081C0}" type="presParOf" srcId="{9A709F15-9E72-4A47-BF17-9374C0230423}" destId="{D46A5205-AD95-4459-B620-4497E790F50B}" srcOrd="2" destOrd="0" presId="urn:microsoft.com/office/officeart/2005/8/layout/hierarchy1"/>
    <dgm:cxn modelId="{800923C9-ECE2-48E5-A3FE-1BB151BEAB81}" type="presParOf" srcId="{D46A5205-AD95-4459-B620-4497E790F50B}" destId="{D8F01647-9090-412B-8710-F606513A94F3}" srcOrd="0" destOrd="0" presId="urn:microsoft.com/office/officeart/2005/8/layout/hierarchy1"/>
    <dgm:cxn modelId="{4EE740EE-419F-4EB7-9AFF-077498CAE72F}" type="presParOf" srcId="{D8F01647-9090-412B-8710-F606513A94F3}" destId="{C64BE510-E5A8-436F-A287-8D4C124FB6AA}" srcOrd="0" destOrd="0" presId="urn:microsoft.com/office/officeart/2005/8/layout/hierarchy1"/>
    <dgm:cxn modelId="{F50C5476-FC43-44B2-82DC-B2435D2FAE78}" type="presParOf" srcId="{D8F01647-9090-412B-8710-F606513A94F3}" destId="{C30325FA-BDE7-47C6-AF69-8898C2739CA8}" srcOrd="1" destOrd="0" presId="urn:microsoft.com/office/officeart/2005/8/layout/hierarchy1"/>
    <dgm:cxn modelId="{DFC0121F-C25F-4D4D-88F2-4D960008352A}" type="presParOf" srcId="{D46A5205-AD95-4459-B620-4497E790F50B}" destId="{200E7E65-59F3-498C-8492-8E34A697170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42A05C-1F5A-43A8-A97E-9D08DF9B6E0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8C8FD50-7EEB-4636-89C9-5FDB7CC95AF6}">
      <dgm:prSet custT="1"/>
      <dgm:spPr/>
      <dgm:t>
        <a:bodyPr/>
        <a:lstStyle/>
        <a:p>
          <a:pPr>
            <a:lnSpc>
              <a:spcPct val="100000"/>
            </a:lnSpc>
          </a:pPr>
          <a:r>
            <a:rPr lang="en-GB" sz="2000" dirty="0">
              <a:latin typeface="Cambria Math" panose="02040503050406030204" pitchFamily="18" charset="0"/>
              <a:ea typeface="Cambria Math" panose="02040503050406030204" pitchFamily="18" charset="0"/>
            </a:rPr>
            <a:t>It is a java script library built on top of Tensorflow.js that provides access to various machine learning and deep learning algorithms within the browser. This library is intended to make machine learning accessible to the huge Java script community.</a:t>
          </a:r>
          <a:endParaRPr lang="en-US" sz="2000" dirty="0">
            <a:latin typeface="Cambria Math" panose="02040503050406030204" pitchFamily="18" charset="0"/>
            <a:ea typeface="Cambria Math" panose="02040503050406030204" pitchFamily="18" charset="0"/>
          </a:endParaRPr>
        </a:p>
      </dgm:t>
    </dgm:pt>
    <dgm:pt modelId="{6DBAC641-0BD2-4968-9F34-CEA128D681B1}" type="parTrans" cxnId="{D7A48D87-917F-47E5-B259-A99A280639D5}">
      <dgm:prSet/>
      <dgm:spPr/>
      <dgm:t>
        <a:bodyPr/>
        <a:lstStyle/>
        <a:p>
          <a:endParaRPr lang="en-US"/>
        </a:p>
      </dgm:t>
    </dgm:pt>
    <dgm:pt modelId="{17523CF2-250C-415A-ABF0-747694B043A0}" type="sibTrans" cxnId="{D7A48D87-917F-47E5-B259-A99A280639D5}">
      <dgm:prSet/>
      <dgm:spPr/>
      <dgm:t>
        <a:bodyPr/>
        <a:lstStyle/>
        <a:p>
          <a:endParaRPr lang="en-US"/>
        </a:p>
      </dgm:t>
    </dgm:pt>
    <dgm:pt modelId="{5A09760B-06CD-47D3-A426-27AECCA705B0}">
      <dgm:prSet/>
      <dgm:spPr/>
      <dgm:t>
        <a:bodyPr/>
        <a:lstStyle/>
        <a:p>
          <a:pPr algn="just">
            <a:lnSpc>
              <a:spcPct val="100000"/>
            </a:lnSpc>
          </a:pPr>
          <a:r>
            <a:rPr lang="en-GB" dirty="0">
              <a:latin typeface="Cambria Math" panose="02040503050406030204" pitchFamily="18" charset="0"/>
              <a:ea typeface="Cambria Math" panose="02040503050406030204" pitchFamily="18" charset="0"/>
            </a:rPr>
            <a:t>ml5.js uses Tensorflow.js API layer to easily define, train, and test models. </a:t>
          </a:r>
          <a:r>
            <a:rPr lang="en-IN" dirty="0">
              <a:latin typeface="Cambria Math" panose="02040503050406030204" pitchFamily="18" charset="0"/>
              <a:ea typeface="Cambria Math" panose="02040503050406030204" pitchFamily="18" charset="0"/>
            </a:rPr>
            <a:t>ml5.js is an open source, friendly high-level interface to TensorFlow.js, a library for handling mathematical operations and memory management for machine learning algorithms.</a:t>
          </a:r>
          <a:endParaRPr lang="en-US" dirty="0">
            <a:latin typeface="Cambria Math" panose="02040503050406030204" pitchFamily="18" charset="0"/>
            <a:ea typeface="Cambria Math" panose="02040503050406030204" pitchFamily="18" charset="0"/>
          </a:endParaRPr>
        </a:p>
      </dgm:t>
    </dgm:pt>
    <dgm:pt modelId="{501B0A84-9A5C-43DF-AD6C-FBA0FFE90FBD}" type="parTrans" cxnId="{FD72A004-B017-4840-BD3E-42D4D2A390BA}">
      <dgm:prSet/>
      <dgm:spPr/>
      <dgm:t>
        <a:bodyPr/>
        <a:lstStyle/>
        <a:p>
          <a:endParaRPr lang="en-US"/>
        </a:p>
      </dgm:t>
    </dgm:pt>
    <dgm:pt modelId="{B55EFD60-A2EE-4434-B600-40E8422F0293}" type="sibTrans" cxnId="{FD72A004-B017-4840-BD3E-42D4D2A390BA}">
      <dgm:prSet/>
      <dgm:spPr/>
      <dgm:t>
        <a:bodyPr/>
        <a:lstStyle/>
        <a:p>
          <a:endParaRPr lang="en-US"/>
        </a:p>
      </dgm:t>
    </dgm:pt>
    <dgm:pt modelId="{EBE163EE-9F23-44C8-BF9B-90167BCF08B7}" type="pres">
      <dgm:prSet presAssocID="{2C42A05C-1F5A-43A8-A97E-9D08DF9B6E02}" presName="vert0" presStyleCnt="0">
        <dgm:presLayoutVars>
          <dgm:dir/>
          <dgm:animOne val="branch"/>
          <dgm:animLvl val="lvl"/>
        </dgm:presLayoutVars>
      </dgm:prSet>
      <dgm:spPr/>
    </dgm:pt>
    <dgm:pt modelId="{119E95EE-E0B1-4D5B-9631-7BA5FEE2F365}" type="pres">
      <dgm:prSet presAssocID="{88C8FD50-7EEB-4636-89C9-5FDB7CC95AF6}" presName="thickLine" presStyleLbl="alignNode1" presStyleIdx="0" presStyleCnt="2"/>
      <dgm:spPr/>
    </dgm:pt>
    <dgm:pt modelId="{0B0E15BE-E8F6-4ACE-B596-DF10427B9E64}" type="pres">
      <dgm:prSet presAssocID="{88C8FD50-7EEB-4636-89C9-5FDB7CC95AF6}" presName="horz1" presStyleCnt="0"/>
      <dgm:spPr/>
    </dgm:pt>
    <dgm:pt modelId="{0E2DAF65-1549-4FA4-9B50-D667F101B165}" type="pres">
      <dgm:prSet presAssocID="{88C8FD50-7EEB-4636-89C9-5FDB7CC95AF6}" presName="tx1" presStyleLbl="revTx" presStyleIdx="0" presStyleCnt="2" custScaleY="118554"/>
      <dgm:spPr/>
    </dgm:pt>
    <dgm:pt modelId="{A855B405-28C9-439F-8885-34EBA1CE03A1}" type="pres">
      <dgm:prSet presAssocID="{88C8FD50-7EEB-4636-89C9-5FDB7CC95AF6}" presName="vert1" presStyleCnt="0"/>
      <dgm:spPr/>
    </dgm:pt>
    <dgm:pt modelId="{6C2F2A75-10C8-4814-B5EB-4A42893EE267}" type="pres">
      <dgm:prSet presAssocID="{5A09760B-06CD-47D3-A426-27AECCA705B0}" presName="thickLine" presStyleLbl="alignNode1" presStyleIdx="1" presStyleCnt="2"/>
      <dgm:spPr/>
    </dgm:pt>
    <dgm:pt modelId="{F48B3180-B2EB-443C-8578-34CE26C6C24F}" type="pres">
      <dgm:prSet presAssocID="{5A09760B-06CD-47D3-A426-27AECCA705B0}" presName="horz1" presStyleCnt="0"/>
      <dgm:spPr/>
    </dgm:pt>
    <dgm:pt modelId="{F48FE1D5-B87F-4ED3-BEDE-8D7D959F0B79}" type="pres">
      <dgm:prSet presAssocID="{5A09760B-06CD-47D3-A426-27AECCA705B0}" presName="tx1" presStyleLbl="revTx" presStyleIdx="1" presStyleCnt="2" custScaleY="121976"/>
      <dgm:spPr/>
    </dgm:pt>
    <dgm:pt modelId="{DE9DA91E-46E7-4C00-B442-07F13DC8DE85}" type="pres">
      <dgm:prSet presAssocID="{5A09760B-06CD-47D3-A426-27AECCA705B0}" presName="vert1" presStyleCnt="0"/>
      <dgm:spPr/>
    </dgm:pt>
  </dgm:ptLst>
  <dgm:cxnLst>
    <dgm:cxn modelId="{FD72A004-B017-4840-BD3E-42D4D2A390BA}" srcId="{2C42A05C-1F5A-43A8-A97E-9D08DF9B6E02}" destId="{5A09760B-06CD-47D3-A426-27AECCA705B0}" srcOrd="1" destOrd="0" parTransId="{501B0A84-9A5C-43DF-AD6C-FBA0FFE90FBD}" sibTransId="{B55EFD60-A2EE-4434-B600-40E8422F0293}"/>
    <dgm:cxn modelId="{8FBEC004-D00D-4945-9F03-744754462DCC}" type="presOf" srcId="{2C42A05C-1F5A-43A8-A97E-9D08DF9B6E02}" destId="{EBE163EE-9F23-44C8-BF9B-90167BCF08B7}" srcOrd="0" destOrd="0" presId="urn:microsoft.com/office/officeart/2008/layout/LinedList"/>
    <dgm:cxn modelId="{49427A0C-7BD1-44D6-B839-830B20B2D810}" type="presOf" srcId="{5A09760B-06CD-47D3-A426-27AECCA705B0}" destId="{F48FE1D5-B87F-4ED3-BEDE-8D7D959F0B79}" srcOrd="0" destOrd="0" presId="urn:microsoft.com/office/officeart/2008/layout/LinedList"/>
    <dgm:cxn modelId="{F092F256-CB88-497B-A786-A332F76858E5}" type="presOf" srcId="{88C8FD50-7EEB-4636-89C9-5FDB7CC95AF6}" destId="{0E2DAF65-1549-4FA4-9B50-D667F101B165}" srcOrd="0" destOrd="0" presId="urn:microsoft.com/office/officeart/2008/layout/LinedList"/>
    <dgm:cxn modelId="{D7A48D87-917F-47E5-B259-A99A280639D5}" srcId="{2C42A05C-1F5A-43A8-A97E-9D08DF9B6E02}" destId="{88C8FD50-7EEB-4636-89C9-5FDB7CC95AF6}" srcOrd="0" destOrd="0" parTransId="{6DBAC641-0BD2-4968-9F34-CEA128D681B1}" sibTransId="{17523CF2-250C-415A-ABF0-747694B043A0}"/>
    <dgm:cxn modelId="{1F700556-A886-4A5A-A606-21F369F14D0D}" type="presParOf" srcId="{EBE163EE-9F23-44C8-BF9B-90167BCF08B7}" destId="{119E95EE-E0B1-4D5B-9631-7BA5FEE2F365}" srcOrd="0" destOrd="0" presId="urn:microsoft.com/office/officeart/2008/layout/LinedList"/>
    <dgm:cxn modelId="{2B8BA131-6491-4D8D-89FA-54B584A629D3}" type="presParOf" srcId="{EBE163EE-9F23-44C8-BF9B-90167BCF08B7}" destId="{0B0E15BE-E8F6-4ACE-B596-DF10427B9E64}" srcOrd="1" destOrd="0" presId="urn:microsoft.com/office/officeart/2008/layout/LinedList"/>
    <dgm:cxn modelId="{F55FE650-AE54-4CCF-9BC1-C62110239F7D}" type="presParOf" srcId="{0B0E15BE-E8F6-4ACE-B596-DF10427B9E64}" destId="{0E2DAF65-1549-4FA4-9B50-D667F101B165}" srcOrd="0" destOrd="0" presId="urn:microsoft.com/office/officeart/2008/layout/LinedList"/>
    <dgm:cxn modelId="{55931155-9E19-4084-B90E-F4D009F6EFEE}" type="presParOf" srcId="{0B0E15BE-E8F6-4ACE-B596-DF10427B9E64}" destId="{A855B405-28C9-439F-8885-34EBA1CE03A1}" srcOrd="1" destOrd="0" presId="urn:microsoft.com/office/officeart/2008/layout/LinedList"/>
    <dgm:cxn modelId="{3F76E9A7-7A16-4470-A5C3-566B7E43F9C5}" type="presParOf" srcId="{EBE163EE-9F23-44C8-BF9B-90167BCF08B7}" destId="{6C2F2A75-10C8-4814-B5EB-4A42893EE267}" srcOrd="2" destOrd="0" presId="urn:microsoft.com/office/officeart/2008/layout/LinedList"/>
    <dgm:cxn modelId="{1CF3E46B-36B3-4077-8A07-0F26B88FA1F0}" type="presParOf" srcId="{EBE163EE-9F23-44C8-BF9B-90167BCF08B7}" destId="{F48B3180-B2EB-443C-8578-34CE26C6C24F}" srcOrd="3" destOrd="0" presId="urn:microsoft.com/office/officeart/2008/layout/LinedList"/>
    <dgm:cxn modelId="{7277873B-46C4-4CFC-92D8-BB3CDCA35B73}" type="presParOf" srcId="{F48B3180-B2EB-443C-8578-34CE26C6C24F}" destId="{F48FE1D5-B87F-4ED3-BEDE-8D7D959F0B79}" srcOrd="0" destOrd="0" presId="urn:microsoft.com/office/officeart/2008/layout/LinedList"/>
    <dgm:cxn modelId="{D5C6299B-42F4-42F9-9B62-49BFDECDBAC4}" type="presParOf" srcId="{F48B3180-B2EB-443C-8578-34CE26C6C24F}" destId="{DE9DA91E-46E7-4C00-B442-07F13DC8DE8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363B6D-0D53-433E-9921-61A7716F2B4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B133DE7-45EC-4CED-B15A-7B714BB4199F}">
      <dgm:prSet custT="1"/>
      <dgm:spPr/>
      <dgm:t>
        <a:bodyPr/>
        <a:lstStyle/>
        <a:p>
          <a:pPr algn="just">
            <a:lnSpc>
              <a:spcPct val="100000"/>
            </a:lnSpc>
          </a:pPr>
          <a:r>
            <a:rPr lang="en-GB" sz="1800" dirty="0">
              <a:latin typeface="Cambria Math" panose="02040503050406030204" pitchFamily="18" charset="0"/>
              <a:ea typeface="Cambria Math" panose="02040503050406030204" pitchFamily="18" charset="0"/>
            </a:rPr>
            <a:t>p5.js is a JavaScript library used for creative coding. It is based on Processing which is a creative coding environment. The main focus of processing is to make it as easy as possible for beginners to learn how to program interactive, graphical applications, to make a programming language more user-friendly by visualizing it.</a:t>
          </a:r>
          <a:endParaRPr lang="en-US" sz="1800" dirty="0">
            <a:latin typeface="Cambria Math" panose="02040503050406030204" pitchFamily="18" charset="0"/>
            <a:ea typeface="Cambria Math" panose="02040503050406030204" pitchFamily="18" charset="0"/>
          </a:endParaRPr>
        </a:p>
      </dgm:t>
    </dgm:pt>
    <dgm:pt modelId="{7106EEEA-AB73-4FE3-B2FD-2EE504ECDDB8}" type="parTrans" cxnId="{DD6BF96F-1627-41CD-B7D2-930375543037}">
      <dgm:prSet/>
      <dgm:spPr/>
      <dgm:t>
        <a:bodyPr/>
        <a:lstStyle/>
        <a:p>
          <a:endParaRPr lang="en-US"/>
        </a:p>
      </dgm:t>
    </dgm:pt>
    <dgm:pt modelId="{408373F0-1BC6-47D2-BB77-ADF6D0A8F20D}" type="sibTrans" cxnId="{DD6BF96F-1627-41CD-B7D2-930375543037}">
      <dgm:prSet/>
      <dgm:spPr/>
      <dgm:t>
        <a:bodyPr/>
        <a:lstStyle/>
        <a:p>
          <a:endParaRPr lang="en-US"/>
        </a:p>
      </dgm:t>
    </dgm:pt>
    <dgm:pt modelId="{78B83CCA-440D-4DEC-B77F-0D050222CF23}">
      <dgm:prSet custT="1"/>
      <dgm:spPr/>
      <dgm:t>
        <a:bodyPr/>
        <a:lstStyle/>
        <a:p>
          <a:pPr algn="just">
            <a:lnSpc>
              <a:spcPct val="100000"/>
            </a:lnSpc>
          </a:pPr>
          <a:r>
            <a:rPr lang="en-GB" sz="1800" dirty="0">
              <a:latin typeface="Cambria Math" panose="02040503050406030204" pitchFamily="18" charset="0"/>
              <a:ea typeface="Cambria Math" panose="02040503050406030204" pitchFamily="18" charset="0"/>
            </a:rPr>
            <a:t>The advantage of using the JavaScript programming language is its broad availability and ubiquitous support: every web browser has a JavaScript interpreter built-in, which means that p5.js programs can be run on any web browser.</a:t>
          </a:r>
          <a:endParaRPr lang="en-US" sz="1800" dirty="0">
            <a:latin typeface="Cambria Math" panose="02040503050406030204" pitchFamily="18" charset="0"/>
            <a:ea typeface="Cambria Math" panose="02040503050406030204" pitchFamily="18" charset="0"/>
          </a:endParaRPr>
        </a:p>
      </dgm:t>
    </dgm:pt>
    <dgm:pt modelId="{631BEBD8-9017-439C-87D7-68B99FA11311}" type="parTrans" cxnId="{FB83ADF1-47E2-47EB-8FB3-3DE442655E76}">
      <dgm:prSet/>
      <dgm:spPr/>
      <dgm:t>
        <a:bodyPr/>
        <a:lstStyle/>
        <a:p>
          <a:endParaRPr lang="en-US"/>
        </a:p>
      </dgm:t>
    </dgm:pt>
    <dgm:pt modelId="{B80E78C2-8A2B-4A51-B050-F8F254E4B9AD}" type="sibTrans" cxnId="{FB83ADF1-47E2-47EB-8FB3-3DE442655E76}">
      <dgm:prSet/>
      <dgm:spPr/>
      <dgm:t>
        <a:bodyPr/>
        <a:lstStyle/>
        <a:p>
          <a:endParaRPr lang="en-US"/>
        </a:p>
      </dgm:t>
    </dgm:pt>
    <dgm:pt modelId="{ED4EA7A2-B593-483A-9E7F-FFFA61D4AD8F}" type="pres">
      <dgm:prSet presAssocID="{57363B6D-0D53-433E-9921-61A7716F2B44}" presName="vert0" presStyleCnt="0">
        <dgm:presLayoutVars>
          <dgm:dir/>
          <dgm:animOne val="branch"/>
          <dgm:animLvl val="lvl"/>
        </dgm:presLayoutVars>
      </dgm:prSet>
      <dgm:spPr/>
    </dgm:pt>
    <dgm:pt modelId="{7CB4D79F-5D7B-418E-A2D1-5F8014912251}" type="pres">
      <dgm:prSet presAssocID="{8B133DE7-45EC-4CED-B15A-7B714BB4199F}" presName="thickLine" presStyleLbl="alignNode1" presStyleIdx="0" presStyleCnt="2"/>
      <dgm:spPr/>
    </dgm:pt>
    <dgm:pt modelId="{29CDB0AD-B7B7-4742-BB82-B6F32116BF09}" type="pres">
      <dgm:prSet presAssocID="{8B133DE7-45EC-4CED-B15A-7B714BB4199F}" presName="horz1" presStyleCnt="0"/>
      <dgm:spPr/>
    </dgm:pt>
    <dgm:pt modelId="{E7FDE646-42AF-4BAF-986B-5DEA27466C23}" type="pres">
      <dgm:prSet presAssocID="{8B133DE7-45EC-4CED-B15A-7B714BB4199F}" presName="tx1" presStyleLbl="revTx" presStyleIdx="0" presStyleCnt="2" custScaleX="100098" custScaleY="149376"/>
      <dgm:spPr/>
    </dgm:pt>
    <dgm:pt modelId="{88E8EB35-CFFC-4E9C-8083-95534E1A25E8}" type="pres">
      <dgm:prSet presAssocID="{8B133DE7-45EC-4CED-B15A-7B714BB4199F}" presName="vert1" presStyleCnt="0"/>
      <dgm:spPr/>
    </dgm:pt>
    <dgm:pt modelId="{6FEF9644-1B07-49BE-A02F-70256648FAE7}" type="pres">
      <dgm:prSet presAssocID="{78B83CCA-440D-4DEC-B77F-0D050222CF23}" presName="thickLine" presStyleLbl="alignNode1" presStyleIdx="1" presStyleCnt="2"/>
      <dgm:spPr/>
    </dgm:pt>
    <dgm:pt modelId="{4A182555-CC02-495B-B80D-BA6819658721}" type="pres">
      <dgm:prSet presAssocID="{78B83CCA-440D-4DEC-B77F-0D050222CF23}" presName="horz1" presStyleCnt="0"/>
      <dgm:spPr/>
    </dgm:pt>
    <dgm:pt modelId="{7DE5DF6B-59B9-4E95-ABE5-354F963508B6}" type="pres">
      <dgm:prSet presAssocID="{78B83CCA-440D-4DEC-B77F-0D050222CF23}" presName="tx1" presStyleLbl="revTx" presStyleIdx="1" presStyleCnt="2" custScaleY="111836"/>
      <dgm:spPr/>
    </dgm:pt>
    <dgm:pt modelId="{225E9F60-DC76-40BA-93BB-7449C4DD34DE}" type="pres">
      <dgm:prSet presAssocID="{78B83CCA-440D-4DEC-B77F-0D050222CF23}" presName="vert1" presStyleCnt="0"/>
      <dgm:spPr/>
    </dgm:pt>
  </dgm:ptLst>
  <dgm:cxnLst>
    <dgm:cxn modelId="{E5679839-9BC3-49A5-B9B7-0216ABF21202}" type="presOf" srcId="{8B133DE7-45EC-4CED-B15A-7B714BB4199F}" destId="{E7FDE646-42AF-4BAF-986B-5DEA27466C23}" srcOrd="0" destOrd="0" presId="urn:microsoft.com/office/officeart/2008/layout/LinedList"/>
    <dgm:cxn modelId="{9379DE3D-CFCF-4DE6-9CB5-F49A86EA1768}" type="presOf" srcId="{78B83CCA-440D-4DEC-B77F-0D050222CF23}" destId="{7DE5DF6B-59B9-4E95-ABE5-354F963508B6}" srcOrd="0" destOrd="0" presId="urn:microsoft.com/office/officeart/2008/layout/LinedList"/>
    <dgm:cxn modelId="{8410BF67-6CDC-4991-8587-A13418F2E27C}" type="presOf" srcId="{57363B6D-0D53-433E-9921-61A7716F2B44}" destId="{ED4EA7A2-B593-483A-9E7F-FFFA61D4AD8F}" srcOrd="0" destOrd="0" presId="urn:microsoft.com/office/officeart/2008/layout/LinedList"/>
    <dgm:cxn modelId="{DD6BF96F-1627-41CD-B7D2-930375543037}" srcId="{57363B6D-0D53-433E-9921-61A7716F2B44}" destId="{8B133DE7-45EC-4CED-B15A-7B714BB4199F}" srcOrd="0" destOrd="0" parTransId="{7106EEEA-AB73-4FE3-B2FD-2EE504ECDDB8}" sibTransId="{408373F0-1BC6-47D2-BB77-ADF6D0A8F20D}"/>
    <dgm:cxn modelId="{FB83ADF1-47E2-47EB-8FB3-3DE442655E76}" srcId="{57363B6D-0D53-433E-9921-61A7716F2B44}" destId="{78B83CCA-440D-4DEC-B77F-0D050222CF23}" srcOrd="1" destOrd="0" parTransId="{631BEBD8-9017-439C-87D7-68B99FA11311}" sibTransId="{B80E78C2-8A2B-4A51-B050-F8F254E4B9AD}"/>
    <dgm:cxn modelId="{66CE07DE-718D-4E95-B870-60249A711A1A}" type="presParOf" srcId="{ED4EA7A2-B593-483A-9E7F-FFFA61D4AD8F}" destId="{7CB4D79F-5D7B-418E-A2D1-5F8014912251}" srcOrd="0" destOrd="0" presId="urn:microsoft.com/office/officeart/2008/layout/LinedList"/>
    <dgm:cxn modelId="{1A81B9C3-2B2C-448A-B5DD-740F7A557C41}" type="presParOf" srcId="{ED4EA7A2-B593-483A-9E7F-FFFA61D4AD8F}" destId="{29CDB0AD-B7B7-4742-BB82-B6F32116BF09}" srcOrd="1" destOrd="0" presId="urn:microsoft.com/office/officeart/2008/layout/LinedList"/>
    <dgm:cxn modelId="{1C66EC87-03FC-49F7-AAEB-4E9FCD86DC2F}" type="presParOf" srcId="{29CDB0AD-B7B7-4742-BB82-B6F32116BF09}" destId="{E7FDE646-42AF-4BAF-986B-5DEA27466C23}" srcOrd="0" destOrd="0" presId="urn:microsoft.com/office/officeart/2008/layout/LinedList"/>
    <dgm:cxn modelId="{D5100F2A-0D76-433E-8E0B-BE8767A69D23}" type="presParOf" srcId="{29CDB0AD-B7B7-4742-BB82-B6F32116BF09}" destId="{88E8EB35-CFFC-4E9C-8083-95534E1A25E8}" srcOrd="1" destOrd="0" presId="urn:microsoft.com/office/officeart/2008/layout/LinedList"/>
    <dgm:cxn modelId="{651A674C-85F5-4495-A28E-21A296954974}" type="presParOf" srcId="{ED4EA7A2-B593-483A-9E7F-FFFA61D4AD8F}" destId="{6FEF9644-1B07-49BE-A02F-70256648FAE7}" srcOrd="2" destOrd="0" presId="urn:microsoft.com/office/officeart/2008/layout/LinedList"/>
    <dgm:cxn modelId="{2FA755C6-5324-4470-A523-69557A37A86A}" type="presParOf" srcId="{ED4EA7A2-B593-483A-9E7F-FFFA61D4AD8F}" destId="{4A182555-CC02-495B-B80D-BA6819658721}" srcOrd="3" destOrd="0" presId="urn:microsoft.com/office/officeart/2008/layout/LinedList"/>
    <dgm:cxn modelId="{1E46D9CB-7DAB-4015-AF12-D2F4D2540110}" type="presParOf" srcId="{4A182555-CC02-495B-B80D-BA6819658721}" destId="{7DE5DF6B-59B9-4E95-ABE5-354F963508B6}" srcOrd="0" destOrd="0" presId="urn:microsoft.com/office/officeart/2008/layout/LinedList"/>
    <dgm:cxn modelId="{EBC3ACBD-7E07-43C4-8D9E-D198B29488C9}" type="presParOf" srcId="{4A182555-CC02-495B-B80D-BA6819658721}" destId="{225E9F60-DC76-40BA-93BB-7449C4DD34D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01D69-DB33-409B-AD36-E2BC79182FC8}">
      <dsp:nvSpPr>
        <dsp:cNvPr id="0" name=""/>
        <dsp:cNvSpPr/>
      </dsp:nvSpPr>
      <dsp:spPr>
        <a:xfrm>
          <a:off x="0" y="60131"/>
          <a:ext cx="4493489" cy="904007"/>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i="0" u="sng" kern="1200" dirty="0">
              <a:latin typeface="Amasis MT Pro Black" panose="02040A04050005020304" pitchFamily="18" charset="0"/>
            </a:rPr>
            <a:t>PROJECT MEMBER:</a:t>
          </a:r>
          <a:endParaRPr lang="en-US" sz="2400" i="0" kern="1200" dirty="0">
            <a:latin typeface="Amasis MT Pro Black" panose="02040A04050005020304" pitchFamily="18" charset="0"/>
          </a:endParaRPr>
        </a:p>
      </dsp:txBody>
      <dsp:txXfrm>
        <a:off x="44130" y="104261"/>
        <a:ext cx="4405229" cy="815747"/>
      </dsp:txXfrm>
    </dsp:sp>
    <dsp:sp modelId="{DC7D1AC4-73F9-40FF-8382-3223268D4596}">
      <dsp:nvSpPr>
        <dsp:cNvPr id="0" name=""/>
        <dsp:cNvSpPr/>
      </dsp:nvSpPr>
      <dsp:spPr>
        <a:xfrm>
          <a:off x="0" y="1030379"/>
          <a:ext cx="4493489" cy="904007"/>
        </a:xfrm>
        <a:prstGeom prst="roundRect">
          <a:avLst/>
        </a:prstGeom>
        <a:solidFill>
          <a:schemeClr val="accent2">
            <a:hueOff val="-6588574"/>
            <a:satOff val="30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latin typeface="Amasis MT Pro Medium" panose="02040604050005020304" pitchFamily="18" charset="0"/>
            </a:rPr>
            <a:t>Riya  Dixit                               1909005371041</a:t>
          </a:r>
          <a:endParaRPr lang="en-US" sz="2300" kern="1200" dirty="0">
            <a:latin typeface="Amasis MT Pro Medium" panose="02040604050005020304" pitchFamily="18" charset="0"/>
          </a:endParaRPr>
        </a:p>
      </dsp:txBody>
      <dsp:txXfrm>
        <a:off x="44130" y="1074509"/>
        <a:ext cx="4405229" cy="815747"/>
      </dsp:txXfrm>
    </dsp:sp>
    <dsp:sp modelId="{398FE296-8E84-4807-9843-E5A78F500D91}">
      <dsp:nvSpPr>
        <dsp:cNvPr id="0" name=""/>
        <dsp:cNvSpPr/>
      </dsp:nvSpPr>
      <dsp:spPr>
        <a:xfrm>
          <a:off x="0" y="2000627"/>
          <a:ext cx="4493489" cy="904007"/>
        </a:xfrm>
        <a:prstGeom prst="roundRect">
          <a:avLst/>
        </a:prstGeom>
        <a:solidFill>
          <a:schemeClr val="accent2">
            <a:hueOff val="-13177148"/>
            <a:satOff val="6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latin typeface="Amasis MT Pro Medium" panose="02040604050005020304" pitchFamily="18" charset="0"/>
            </a:rPr>
            <a:t>Ravi Kumar </a:t>
          </a:r>
          <a:r>
            <a:rPr lang="en-GB" sz="2300" kern="1200" dirty="0" err="1">
              <a:latin typeface="Amasis MT Pro Medium" panose="02040604050005020304" pitchFamily="18" charset="0"/>
            </a:rPr>
            <a:t>Gupt</a:t>
          </a:r>
          <a:r>
            <a:rPr lang="en-GB" sz="2300" kern="1200" dirty="0">
              <a:latin typeface="Amasis MT Pro Medium" panose="02040604050005020304" pitchFamily="18" charset="0"/>
            </a:rPr>
            <a:t>                1909005371037</a:t>
          </a:r>
          <a:endParaRPr lang="en-US" sz="2300" kern="1200" dirty="0">
            <a:latin typeface="Amasis MT Pro Medium" panose="02040604050005020304" pitchFamily="18" charset="0"/>
          </a:endParaRPr>
        </a:p>
      </dsp:txBody>
      <dsp:txXfrm>
        <a:off x="44130" y="2044757"/>
        <a:ext cx="4405229" cy="815747"/>
      </dsp:txXfrm>
    </dsp:sp>
    <dsp:sp modelId="{05A652DF-CFEC-462F-B065-6B546EF010AD}">
      <dsp:nvSpPr>
        <dsp:cNvPr id="0" name=""/>
        <dsp:cNvSpPr/>
      </dsp:nvSpPr>
      <dsp:spPr>
        <a:xfrm>
          <a:off x="0" y="2970875"/>
          <a:ext cx="4493489" cy="904007"/>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dirty="0">
              <a:latin typeface="Amasis MT Pro Medium" panose="02040604050005020304" pitchFamily="18" charset="0"/>
            </a:rPr>
            <a:t>Rishabh Kumar Singh      1909005371039</a:t>
          </a:r>
          <a:endParaRPr lang="en-US" sz="2300" kern="1200" dirty="0">
            <a:latin typeface="Amasis MT Pro Medium" panose="02040604050005020304" pitchFamily="18" charset="0"/>
          </a:endParaRPr>
        </a:p>
      </dsp:txBody>
      <dsp:txXfrm>
        <a:off x="44130" y="3015005"/>
        <a:ext cx="4405229" cy="8157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33708-A566-4843-9450-A927A8DD889A}">
      <dsp:nvSpPr>
        <dsp:cNvPr id="0" name=""/>
        <dsp:cNvSpPr/>
      </dsp:nvSpPr>
      <dsp:spPr>
        <a:xfrm>
          <a:off x="0" y="993"/>
          <a:ext cx="8368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00A20B-5E09-49AC-AE51-05161ED77A81}">
      <dsp:nvSpPr>
        <dsp:cNvPr id="0" name=""/>
        <dsp:cNvSpPr/>
      </dsp:nvSpPr>
      <dsp:spPr>
        <a:xfrm>
          <a:off x="0" y="993"/>
          <a:ext cx="8368200" cy="1074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GB" sz="1800" b="0" kern="1200" dirty="0">
              <a:latin typeface="Cambria Math" panose="02040503050406030204" pitchFamily="18" charset="0"/>
              <a:ea typeface="Cambria Math" panose="02040503050406030204" pitchFamily="18" charset="0"/>
            </a:rPr>
            <a:t>Real Time Human Pose Estimation is a task of using machine learning model to estimate the pose of a person from an image or a video by estimating the spatial locations of key body joints that is called </a:t>
          </a:r>
          <a:r>
            <a:rPr lang="en-GB" sz="1800" b="0" kern="1200" dirty="0" err="1">
              <a:latin typeface="Cambria Math" panose="02040503050406030204" pitchFamily="18" charset="0"/>
              <a:ea typeface="Cambria Math" panose="02040503050406030204" pitchFamily="18" charset="0"/>
            </a:rPr>
            <a:t>keypoints</a:t>
          </a:r>
          <a:r>
            <a:rPr lang="en-GB" sz="1800" b="0" kern="1200" dirty="0">
              <a:latin typeface="Cambria Math" panose="02040503050406030204" pitchFamily="18" charset="0"/>
              <a:ea typeface="Cambria Math" panose="02040503050406030204" pitchFamily="18" charset="0"/>
            </a:rPr>
            <a:t>.</a:t>
          </a:r>
          <a:endParaRPr lang="en-US" sz="1800" b="0" kern="1200" dirty="0">
            <a:latin typeface="Cambria Math" panose="02040503050406030204" pitchFamily="18" charset="0"/>
            <a:ea typeface="Cambria Math" panose="02040503050406030204" pitchFamily="18" charset="0"/>
          </a:endParaRPr>
        </a:p>
      </dsp:txBody>
      <dsp:txXfrm>
        <a:off x="0" y="993"/>
        <a:ext cx="8368200" cy="1074760"/>
      </dsp:txXfrm>
    </dsp:sp>
    <dsp:sp modelId="{C75DAC6A-26E6-40D6-8A1E-6F513415E4F2}">
      <dsp:nvSpPr>
        <dsp:cNvPr id="0" name=""/>
        <dsp:cNvSpPr/>
      </dsp:nvSpPr>
      <dsp:spPr>
        <a:xfrm>
          <a:off x="0" y="1075754"/>
          <a:ext cx="8368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A2B4B1-ECAD-4C92-9480-936FAC2B3A40}">
      <dsp:nvSpPr>
        <dsp:cNvPr id="0" name=""/>
        <dsp:cNvSpPr/>
      </dsp:nvSpPr>
      <dsp:spPr>
        <a:xfrm>
          <a:off x="0" y="1075754"/>
          <a:ext cx="8368200" cy="1192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GB" sz="1800" kern="1200" dirty="0">
              <a:solidFill>
                <a:schemeClr val="tx1">
                  <a:lumMod val="95000"/>
                  <a:lumOff val="5000"/>
                </a:schemeClr>
              </a:solidFill>
              <a:latin typeface="Cambria Math" panose="02040503050406030204" pitchFamily="18" charset="0"/>
              <a:ea typeface="Cambria Math" panose="02040503050406030204" pitchFamily="18" charset="0"/>
            </a:rPr>
            <a:t>This step is a crucial prerequisite to multiple tasks of computer vision which include human action recognition, human tracking, human-computer interaction, gaming, and video surveillance. Therefore, we present this synopsis to fill the knowledge gap and shed light on 2D human pose estimation. </a:t>
          </a:r>
          <a:endParaRPr lang="en-US" sz="1800" kern="1200" dirty="0">
            <a:solidFill>
              <a:schemeClr val="tx1">
                <a:lumMod val="95000"/>
                <a:lumOff val="5000"/>
              </a:schemeClr>
            </a:solidFill>
            <a:latin typeface="Cambria Math" panose="02040503050406030204" pitchFamily="18" charset="0"/>
            <a:ea typeface="Cambria Math" panose="02040503050406030204" pitchFamily="18" charset="0"/>
          </a:endParaRPr>
        </a:p>
      </dsp:txBody>
      <dsp:txXfrm>
        <a:off x="0" y="1075754"/>
        <a:ext cx="8368200" cy="1192506"/>
      </dsp:txXfrm>
    </dsp:sp>
    <dsp:sp modelId="{D30CDA40-5101-436E-B814-48DF913B9E2C}">
      <dsp:nvSpPr>
        <dsp:cNvPr id="0" name=""/>
        <dsp:cNvSpPr/>
      </dsp:nvSpPr>
      <dsp:spPr>
        <a:xfrm>
          <a:off x="0" y="2268261"/>
          <a:ext cx="8368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102A5D-5B65-414A-8501-89C43D29E7A2}">
      <dsp:nvSpPr>
        <dsp:cNvPr id="0" name=""/>
        <dsp:cNvSpPr/>
      </dsp:nvSpPr>
      <dsp:spPr>
        <a:xfrm>
          <a:off x="0" y="2268261"/>
          <a:ext cx="8368200" cy="831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GB" sz="1800" kern="1200" dirty="0">
              <a:latin typeface="Cambria Math" panose="02040503050406030204" pitchFamily="18" charset="0"/>
              <a:ea typeface="Cambria Math" panose="02040503050406030204" pitchFamily="18" charset="0"/>
            </a:rPr>
            <a:t>A centre of attention is given on detecting the pose in browser using free open source in built TensorFlow libraries i.e</a:t>
          </a:r>
          <a:r>
            <a:rPr lang="en-GB" sz="1800" b="1" kern="1200" dirty="0">
              <a:latin typeface="Cambria Math" panose="02040503050406030204" pitchFamily="18" charset="0"/>
              <a:ea typeface="Cambria Math" panose="02040503050406030204" pitchFamily="18" charset="0"/>
            </a:rPr>
            <a:t>.,</a:t>
          </a:r>
          <a:r>
            <a:rPr lang="en-GB" sz="1800" kern="1200" dirty="0">
              <a:latin typeface="Cambria Math" panose="02040503050406030204" pitchFamily="18" charset="0"/>
              <a:ea typeface="Cambria Math" panose="02040503050406030204" pitchFamily="18" charset="0"/>
            </a:rPr>
            <a:t> p5.js, ml5.js.</a:t>
          </a:r>
          <a:endParaRPr lang="en-US" sz="1800" kern="1200" dirty="0">
            <a:latin typeface="Cambria Math" panose="02040503050406030204" pitchFamily="18" charset="0"/>
            <a:ea typeface="Cambria Math" panose="02040503050406030204" pitchFamily="18" charset="0"/>
          </a:endParaRPr>
        </a:p>
      </dsp:txBody>
      <dsp:txXfrm>
        <a:off x="0" y="2268261"/>
        <a:ext cx="8368200" cy="831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5670F-3A21-4935-9D96-CDE8C8ACF303}">
      <dsp:nvSpPr>
        <dsp:cNvPr id="0" name=""/>
        <dsp:cNvSpPr/>
      </dsp:nvSpPr>
      <dsp:spPr>
        <a:xfrm>
          <a:off x="0" y="308595"/>
          <a:ext cx="2337227" cy="14841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199B66-4FF2-4B36-BF56-BD358D06A2CC}">
      <dsp:nvSpPr>
        <dsp:cNvPr id="0" name=""/>
        <dsp:cNvSpPr/>
      </dsp:nvSpPr>
      <dsp:spPr>
        <a:xfrm>
          <a:off x="259691" y="555302"/>
          <a:ext cx="2337227" cy="14841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dirty="0" err="1">
              <a:latin typeface="Cambria Math" panose="02040503050406030204" pitchFamily="18" charset="0"/>
              <a:ea typeface="Cambria Math" panose="02040503050406030204" pitchFamily="18" charset="0"/>
            </a:rPr>
            <a:t>TansorFlow</a:t>
          </a:r>
          <a:endParaRPr lang="en-US" sz="2800" kern="1200" dirty="0">
            <a:latin typeface="Cambria Math" panose="02040503050406030204" pitchFamily="18" charset="0"/>
            <a:ea typeface="Cambria Math" panose="02040503050406030204" pitchFamily="18" charset="0"/>
          </a:endParaRPr>
        </a:p>
      </dsp:txBody>
      <dsp:txXfrm>
        <a:off x="303160" y="598771"/>
        <a:ext cx="2250289" cy="1397201"/>
      </dsp:txXfrm>
    </dsp:sp>
    <dsp:sp modelId="{B3DBCA90-3364-413D-A4A7-E7FBF953A83A}">
      <dsp:nvSpPr>
        <dsp:cNvPr id="0" name=""/>
        <dsp:cNvSpPr/>
      </dsp:nvSpPr>
      <dsp:spPr>
        <a:xfrm>
          <a:off x="2856611" y="308595"/>
          <a:ext cx="2337227" cy="14841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303B57-C9A9-4A9E-BCA7-2C1B2479381F}">
      <dsp:nvSpPr>
        <dsp:cNvPr id="0" name=""/>
        <dsp:cNvSpPr/>
      </dsp:nvSpPr>
      <dsp:spPr>
        <a:xfrm>
          <a:off x="3116303" y="555302"/>
          <a:ext cx="2337227" cy="14841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0" i="0" kern="1200" dirty="0">
              <a:latin typeface="Cambria Math" panose="02040503050406030204" pitchFamily="18" charset="0"/>
              <a:ea typeface="Cambria Math" panose="02040503050406030204" pitchFamily="18" charset="0"/>
            </a:rPr>
            <a:t>Ml5.js</a:t>
          </a:r>
          <a:endParaRPr lang="en-US" sz="3200" kern="1200" dirty="0">
            <a:latin typeface="Cambria Math" panose="02040503050406030204" pitchFamily="18" charset="0"/>
            <a:ea typeface="Cambria Math" panose="02040503050406030204" pitchFamily="18" charset="0"/>
          </a:endParaRPr>
        </a:p>
      </dsp:txBody>
      <dsp:txXfrm>
        <a:off x="3159772" y="598771"/>
        <a:ext cx="2250289" cy="1397201"/>
      </dsp:txXfrm>
    </dsp:sp>
    <dsp:sp modelId="{C64BE510-E5A8-436F-A287-8D4C124FB6AA}">
      <dsp:nvSpPr>
        <dsp:cNvPr id="0" name=""/>
        <dsp:cNvSpPr/>
      </dsp:nvSpPr>
      <dsp:spPr>
        <a:xfrm>
          <a:off x="5713223" y="308595"/>
          <a:ext cx="2337227" cy="14841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0325FA-BDE7-47C6-AF69-8898C2739CA8}">
      <dsp:nvSpPr>
        <dsp:cNvPr id="0" name=""/>
        <dsp:cNvSpPr/>
      </dsp:nvSpPr>
      <dsp:spPr>
        <a:xfrm>
          <a:off x="5972915" y="555302"/>
          <a:ext cx="2337227" cy="14841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0" i="0" kern="1200" dirty="0">
              <a:latin typeface="Cambria Math" panose="02040503050406030204" pitchFamily="18" charset="0"/>
              <a:ea typeface="Cambria Math" panose="02040503050406030204" pitchFamily="18" charset="0"/>
            </a:rPr>
            <a:t>P5.js </a:t>
          </a:r>
          <a:endParaRPr lang="en-US" sz="3200" kern="1200" dirty="0">
            <a:latin typeface="Cambria Math" panose="02040503050406030204" pitchFamily="18" charset="0"/>
            <a:ea typeface="Cambria Math" panose="02040503050406030204" pitchFamily="18" charset="0"/>
          </a:endParaRPr>
        </a:p>
      </dsp:txBody>
      <dsp:txXfrm>
        <a:off x="6016384" y="598771"/>
        <a:ext cx="2250289" cy="1397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E95EE-E0B1-4D5B-9631-7BA5FEE2F365}">
      <dsp:nvSpPr>
        <dsp:cNvPr id="0" name=""/>
        <dsp:cNvSpPr/>
      </dsp:nvSpPr>
      <dsp:spPr>
        <a:xfrm>
          <a:off x="0" y="784"/>
          <a:ext cx="818253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2DAF65-1549-4FA4-9B50-D667F101B165}">
      <dsp:nvSpPr>
        <dsp:cNvPr id="0" name=""/>
        <dsp:cNvSpPr/>
      </dsp:nvSpPr>
      <dsp:spPr>
        <a:xfrm>
          <a:off x="0" y="784"/>
          <a:ext cx="8174545" cy="1452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GB" sz="2000" kern="1200" dirty="0">
              <a:latin typeface="Cambria Math" panose="02040503050406030204" pitchFamily="18" charset="0"/>
              <a:ea typeface="Cambria Math" panose="02040503050406030204" pitchFamily="18" charset="0"/>
            </a:rPr>
            <a:t>It is a java script library built on top of Tensorflow.js that provides access to various machine learning and deep learning algorithms within the browser. This library is intended to make machine learning accessible to the huge Java script community.</a:t>
          </a:r>
          <a:endParaRPr lang="en-US" sz="2000" kern="1200" dirty="0">
            <a:latin typeface="Cambria Math" panose="02040503050406030204" pitchFamily="18" charset="0"/>
            <a:ea typeface="Cambria Math" panose="02040503050406030204" pitchFamily="18" charset="0"/>
          </a:endParaRPr>
        </a:p>
      </dsp:txBody>
      <dsp:txXfrm>
        <a:off x="0" y="784"/>
        <a:ext cx="8174545" cy="1452091"/>
      </dsp:txXfrm>
    </dsp:sp>
    <dsp:sp modelId="{6C2F2A75-10C8-4814-B5EB-4A42893EE267}">
      <dsp:nvSpPr>
        <dsp:cNvPr id="0" name=""/>
        <dsp:cNvSpPr/>
      </dsp:nvSpPr>
      <dsp:spPr>
        <a:xfrm>
          <a:off x="0" y="1452876"/>
          <a:ext cx="8182536"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8FE1D5-B87F-4ED3-BEDE-8D7D959F0B79}">
      <dsp:nvSpPr>
        <dsp:cNvPr id="0" name=""/>
        <dsp:cNvSpPr/>
      </dsp:nvSpPr>
      <dsp:spPr>
        <a:xfrm>
          <a:off x="0" y="1452876"/>
          <a:ext cx="8174545" cy="1494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just" defTabSz="977900">
            <a:lnSpc>
              <a:spcPct val="100000"/>
            </a:lnSpc>
            <a:spcBef>
              <a:spcPct val="0"/>
            </a:spcBef>
            <a:spcAft>
              <a:spcPct val="35000"/>
            </a:spcAft>
            <a:buNone/>
          </a:pPr>
          <a:r>
            <a:rPr lang="en-GB" sz="2200" kern="1200" dirty="0">
              <a:latin typeface="Cambria Math" panose="02040503050406030204" pitchFamily="18" charset="0"/>
              <a:ea typeface="Cambria Math" panose="02040503050406030204" pitchFamily="18" charset="0"/>
            </a:rPr>
            <a:t>ml5.js uses Tensorflow.js API layer to easily define, train, and test models. </a:t>
          </a:r>
          <a:r>
            <a:rPr lang="en-IN" sz="2200" kern="1200" dirty="0">
              <a:latin typeface="Cambria Math" panose="02040503050406030204" pitchFamily="18" charset="0"/>
              <a:ea typeface="Cambria Math" panose="02040503050406030204" pitchFamily="18" charset="0"/>
            </a:rPr>
            <a:t>ml5.js is an open source, friendly high-level interface to TensorFlow.js, a library for handling mathematical operations and memory management for machine learning algorithms.</a:t>
          </a:r>
          <a:endParaRPr lang="en-US" sz="2200" kern="1200" dirty="0">
            <a:latin typeface="Cambria Math" panose="02040503050406030204" pitchFamily="18" charset="0"/>
            <a:ea typeface="Cambria Math" panose="02040503050406030204" pitchFamily="18" charset="0"/>
          </a:endParaRPr>
        </a:p>
      </dsp:txBody>
      <dsp:txXfrm>
        <a:off x="0" y="1452876"/>
        <a:ext cx="8174545" cy="1494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4D79F-5D7B-418E-A2D1-5F8014912251}">
      <dsp:nvSpPr>
        <dsp:cNvPr id="0" name=""/>
        <dsp:cNvSpPr/>
      </dsp:nvSpPr>
      <dsp:spPr>
        <a:xfrm>
          <a:off x="0" y="67"/>
          <a:ext cx="732967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FDE646-42AF-4BAF-986B-5DEA27466C23}">
      <dsp:nvSpPr>
        <dsp:cNvPr id="0" name=""/>
        <dsp:cNvSpPr/>
      </dsp:nvSpPr>
      <dsp:spPr>
        <a:xfrm>
          <a:off x="0" y="67"/>
          <a:ext cx="7322532" cy="160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100000"/>
            </a:lnSpc>
            <a:spcBef>
              <a:spcPct val="0"/>
            </a:spcBef>
            <a:spcAft>
              <a:spcPct val="35000"/>
            </a:spcAft>
            <a:buNone/>
          </a:pPr>
          <a:r>
            <a:rPr lang="en-GB" sz="1800" kern="1200" dirty="0">
              <a:latin typeface="Cambria Math" panose="02040503050406030204" pitchFamily="18" charset="0"/>
              <a:ea typeface="Cambria Math" panose="02040503050406030204" pitchFamily="18" charset="0"/>
            </a:rPr>
            <a:t>p5.js is a JavaScript library used for creative coding. It is based on Processing which is a creative coding environment. The main focus of processing is to make it as easy as possible for beginners to learn how to program interactive, graphical applications, to make a programming language more user-friendly by visualizing it.</a:t>
          </a:r>
          <a:endParaRPr lang="en-US" sz="1800" kern="1200" dirty="0">
            <a:latin typeface="Cambria Math" panose="02040503050406030204" pitchFamily="18" charset="0"/>
            <a:ea typeface="Cambria Math" panose="02040503050406030204" pitchFamily="18" charset="0"/>
          </a:endParaRPr>
        </a:p>
      </dsp:txBody>
      <dsp:txXfrm>
        <a:off x="0" y="67"/>
        <a:ext cx="7322532" cy="1608756"/>
      </dsp:txXfrm>
    </dsp:sp>
    <dsp:sp modelId="{6FEF9644-1B07-49BE-A02F-70256648FAE7}">
      <dsp:nvSpPr>
        <dsp:cNvPr id="0" name=""/>
        <dsp:cNvSpPr/>
      </dsp:nvSpPr>
      <dsp:spPr>
        <a:xfrm>
          <a:off x="0" y="1608823"/>
          <a:ext cx="732967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E5DF6B-59B9-4E95-ABE5-354F963508B6}">
      <dsp:nvSpPr>
        <dsp:cNvPr id="0" name=""/>
        <dsp:cNvSpPr/>
      </dsp:nvSpPr>
      <dsp:spPr>
        <a:xfrm>
          <a:off x="0" y="1608823"/>
          <a:ext cx="7322521" cy="1204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100000"/>
            </a:lnSpc>
            <a:spcBef>
              <a:spcPct val="0"/>
            </a:spcBef>
            <a:spcAft>
              <a:spcPct val="35000"/>
            </a:spcAft>
            <a:buNone/>
          </a:pPr>
          <a:r>
            <a:rPr lang="en-GB" sz="1800" kern="1200" dirty="0">
              <a:latin typeface="Cambria Math" panose="02040503050406030204" pitchFamily="18" charset="0"/>
              <a:ea typeface="Cambria Math" panose="02040503050406030204" pitchFamily="18" charset="0"/>
            </a:rPr>
            <a:t>The advantage of using the JavaScript programming language is its broad availability and ubiquitous support: every web browser has a JavaScript interpreter built-in, which means that p5.js programs can be run on any web browser.</a:t>
          </a:r>
          <a:endParaRPr lang="en-US" sz="1800" kern="1200" dirty="0">
            <a:latin typeface="Cambria Math" panose="02040503050406030204" pitchFamily="18" charset="0"/>
            <a:ea typeface="Cambria Math" panose="02040503050406030204" pitchFamily="18" charset="0"/>
          </a:endParaRPr>
        </a:p>
      </dsp:txBody>
      <dsp:txXfrm>
        <a:off x="0" y="1608823"/>
        <a:ext cx="7322521" cy="12044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b6ecc5e23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b6ecc5e23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b6ecc5e23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b6ecc5e23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b6ecc5e23d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b6ecc5e23d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17180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b6ecc5e23d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b6ecc5e23d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b6ecc5e23d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b6ecc5e23d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b6ecc5e23d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b6ecc5e23d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b6ecc5e23d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b6ecc5e23d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b6ecc5e23d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b6ecc5e23d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b6ecc5e23d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b6ecc5e23d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b6ecc5e23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b6ecc5e23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b6ecc5e23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b6ecc5e23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b6ecc5e23d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b6ecc5e23d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b6ecc5e23d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b6ecc5e23d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b6ecc5e23d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b6ecc5e23d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b6ecc5e23d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b6ecc5e23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b6ecc5e23d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b6ecc5e23d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602AEDCE-E8F4-4B90-87D9-5C1B0A5CB03C}" type="datetimeFigureOut">
              <a:rPr lang="en-IN" smtClean="0"/>
              <a:t>21-12-2022</a:t>
            </a:fld>
            <a:endParaRPr lang="en-IN"/>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IN"/>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448242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02AEDCE-E8F4-4B90-87D9-5C1B0A5CB03C}" type="datetimeFigureOut">
              <a:rPr lang="en-IN" smtClean="0"/>
              <a:t>21-12-2022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0599089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602AEDCE-E8F4-4B90-87D9-5C1B0A5CB03C}"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720011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602AEDCE-E8F4-4B90-87D9-5C1B0A5CB03C}"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84186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2AEDCE-E8F4-4B90-87D9-5C1B0A5CB03C}"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7324694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02AEDCE-E8F4-4B90-87D9-5C1B0A5CB03C}" type="datetimeFigureOut">
              <a:rPr lang="en-IN" smtClean="0"/>
              <a:t>21-12-2022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140705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02AEDCE-E8F4-4B90-87D9-5C1B0A5CB03C}" type="datetimeFigureOut">
              <a:rPr lang="en-IN" smtClean="0"/>
              <a:t>21-12-2022</a:t>
            </a:fld>
            <a:endParaRPr lang="en-IN"/>
          </a:p>
        </p:txBody>
      </p:sp>
      <p:sp>
        <p:nvSpPr>
          <p:cNvPr id="8" name="Footer Placeholder 7"/>
          <p:cNvSpPr>
            <a:spLocks noGrp="1"/>
          </p:cNvSpPr>
          <p:nvPr>
            <p:ph type="ftr" sz="quarter" idx="11"/>
          </p:nvPr>
        </p:nvSpPr>
        <p:spPr>
          <a:xfrm>
            <a:off x="420833" y="4793879"/>
            <a:ext cx="2733212" cy="228601"/>
          </a:xfrm>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1763299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602AEDCE-E8F4-4B90-87D9-5C1B0A5CB03C}"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3431384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602AEDCE-E8F4-4B90-87D9-5C1B0A5CB03C}"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7006213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609793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97589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2AEDCE-E8F4-4B90-87D9-5C1B0A5CB03C}"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6799852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2AEDCE-E8F4-4B90-87D9-5C1B0A5CB03C}"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0024128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2AEDCE-E8F4-4B90-87D9-5C1B0A5CB03C}" type="datetimeFigureOut">
              <a:rPr lang="en-IN" smtClean="0"/>
              <a:t>21-12-2022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894860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2AEDCE-E8F4-4B90-87D9-5C1B0A5CB03C}" type="datetimeFigureOut">
              <a:rPr lang="en-IN" smtClean="0"/>
              <a:t>21-12-2022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459430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2AEDCE-E8F4-4B90-87D9-5C1B0A5CB03C}" type="datetimeFigureOut">
              <a:rPr lang="en-IN" smtClean="0"/>
              <a:t>21-12-2022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1199354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AEDCE-E8F4-4B90-87D9-5C1B0A5CB03C}" type="datetimeFigureOut">
              <a:rPr lang="en-IN" smtClean="0"/>
              <a:t>21-12-2022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6320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02AEDCE-E8F4-4B90-87D9-5C1B0A5CB03C}" type="datetimeFigureOut">
              <a:rPr lang="en-IN" smtClean="0"/>
              <a:t>21-12-2022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2180441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02AEDCE-E8F4-4B90-87D9-5C1B0A5CB03C}" type="datetimeFigureOut">
              <a:rPr lang="en-IN" smtClean="0"/>
              <a:t>21-12-2022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5882041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t="-39000" b="-39000"/>
          </a:stretch>
        </a:blipFill>
        <a:effectLst/>
      </p:bgPr>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602AEDCE-E8F4-4B90-87D9-5C1B0A5CB03C}" type="datetimeFigureOut">
              <a:rPr lang="en-IN" smtClean="0"/>
              <a:t>21-12-2022</a:t>
            </a:fld>
            <a:endParaRPr lang="en-IN"/>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IN"/>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51400467"/>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Lst>
  <p:hf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hyperlink" Target="https://collegedunia.com/college/59144-institute-of-engineering-and-technology-agra"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1000"/>
            <a:lum/>
          </a:blip>
          <a:srcRect/>
          <a:stretch>
            <a:fillRect l="-4000" r="-2000"/>
          </a:stretch>
        </a:blipFill>
        <a:effectLst/>
      </p:bgPr>
    </p:bg>
    <p:spTree>
      <p:nvGrpSpPr>
        <p:cNvPr id="1" name="Shape 69"/>
        <p:cNvGrpSpPr/>
        <p:nvPr/>
      </p:nvGrpSpPr>
      <p:grpSpPr>
        <a:xfrm>
          <a:off x="0" y="0"/>
          <a:ext cx="0" cy="0"/>
          <a:chOff x="0" y="0"/>
          <a:chExt cx="0" cy="0"/>
        </a:xfrm>
      </p:grpSpPr>
      <p:sp>
        <p:nvSpPr>
          <p:cNvPr id="70" name="Google Shape;70;p14"/>
          <p:cNvSpPr txBox="1">
            <a:spLocks noGrp="1"/>
          </p:cNvSpPr>
          <p:nvPr>
            <p:ph type="ctrTitle"/>
          </p:nvPr>
        </p:nvSpPr>
        <p:spPr>
          <a:xfrm>
            <a:off x="787399" y="444235"/>
            <a:ext cx="7569200" cy="1146665"/>
          </a:xfrm>
          <a:prstGeom prst="rect">
            <a:avLst/>
          </a:prstGeom>
        </p:spPr>
        <p:txBody>
          <a:bodyPr spcFirstLastPara="1" wrap="square" lIns="91425" tIns="91425" rIns="91425" bIns="91425" anchor="b" anchorCtr="0">
            <a:noAutofit/>
          </a:bodyPr>
          <a:lstStyle/>
          <a:p>
            <a:r>
              <a:rPr lang="en-IN" sz="3600" b="1" i="0" strike="noStrike" dirty="0">
                <a:solidFill>
                  <a:schemeClr val="tx1">
                    <a:lumMod val="85000"/>
                    <a:lumOff val="15000"/>
                  </a:schemeClr>
                </a:solidFill>
                <a:latin typeface="Cambria Math" panose="02040503050406030204" pitchFamily="18" charset="0"/>
                <a:ea typeface="Cambria Math" panose="02040503050406030204" pitchFamily="18" charset="0"/>
                <a:cs typeface="AngsanaUPC" panose="020B0502040204020203" pitchFamily="18" charset="-34"/>
                <a:hlinkClick r:id="rId4">
                  <a:extLst>
                    <a:ext uri="{A12FA001-AC4F-418D-AE19-62706E023703}">
                      <ahyp:hlinkClr xmlns:ahyp="http://schemas.microsoft.com/office/drawing/2018/hyperlinkcolor" val="tx"/>
                    </a:ext>
                  </a:extLst>
                </a:hlinkClick>
              </a:rPr>
              <a:t>Institute Of Engineering </a:t>
            </a:r>
            <a:r>
              <a:rPr lang="en-IN" sz="3600" b="1" dirty="0">
                <a:solidFill>
                  <a:schemeClr val="tx1">
                    <a:lumMod val="85000"/>
                    <a:lumOff val="15000"/>
                  </a:schemeClr>
                </a:solidFill>
                <a:latin typeface="Cambria Math" panose="02040503050406030204" pitchFamily="18" charset="0"/>
                <a:ea typeface="Cambria Math" panose="02040503050406030204" pitchFamily="18" charset="0"/>
                <a:cs typeface="AngsanaUPC" panose="020B0502040204020203" pitchFamily="18" charset="-34"/>
                <a:hlinkClick r:id="rId4">
                  <a:extLst>
                    <a:ext uri="{A12FA001-AC4F-418D-AE19-62706E023703}">
                      <ahyp:hlinkClr xmlns:ahyp="http://schemas.microsoft.com/office/drawing/2018/hyperlinkcolor" val="tx"/>
                    </a:ext>
                  </a:extLst>
                </a:hlinkClick>
              </a:rPr>
              <a:t>&amp;</a:t>
            </a:r>
            <a:r>
              <a:rPr lang="en-IN" sz="3600" b="1" i="0" strike="noStrike" dirty="0">
                <a:solidFill>
                  <a:schemeClr val="tx1">
                    <a:lumMod val="85000"/>
                    <a:lumOff val="15000"/>
                  </a:schemeClr>
                </a:solidFill>
                <a:latin typeface="Cambria Math" panose="02040503050406030204" pitchFamily="18" charset="0"/>
                <a:ea typeface="Cambria Math" panose="02040503050406030204" pitchFamily="18" charset="0"/>
                <a:cs typeface="AngsanaUPC" panose="020B0502040204020203" pitchFamily="18" charset="-34"/>
                <a:hlinkClick r:id="rId4">
                  <a:extLst>
                    <a:ext uri="{A12FA001-AC4F-418D-AE19-62706E023703}">
                      <ahyp:hlinkClr xmlns:ahyp="http://schemas.microsoft.com/office/drawing/2018/hyperlinkcolor" val="tx"/>
                    </a:ext>
                  </a:extLst>
                </a:hlinkClick>
              </a:rPr>
              <a:t> Technology </a:t>
            </a:r>
            <a:br>
              <a:rPr lang="en-IN" sz="3600" b="1" i="0" strike="noStrike" dirty="0">
                <a:solidFill>
                  <a:schemeClr val="tx1">
                    <a:lumMod val="85000"/>
                    <a:lumOff val="15000"/>
                  </a:schemeClr>
                </a:solidFill>
                <a:latin typeface="Cambria Math" panose="02040503050406030204" pitchFamily="18" charset="0"/>
                <a:ea typeface="Cambria Math" panose="02040503050406030204" pitchFamily="18" charset="0"/>
                <a:cs typeface="AngsanaUPC" panose="020B0502040204020203" pitchFamily="18" charset="-34"/>
                <a:hlinkClick r:id="rId4">
                  <a:extLst>
                    <a:ext uri="{A12FA001-AC4F-418D-AE19-62706E023703}">
                      <ahyp:hlinkClr xmlns:ahyp="http://schemas.microsoft.com/office/drawing/2018/hyperlinkcolor" val="tx"/>
                    </a:ext>
                  </a:extLst>
                </a:hlinkClick>
              </a:rPr>
            </a:br>
            <a:r>
              <a:rPr lang="en-IN" sz="3600" b="1" i="0" strike="noStrike" dirty="0">
                <a:solidFill>
                  <a:schemeClr val="tx1">
                    <a:lumMod val="85000"/>
                    <a:lumOff val="15000"/>
                  </a:schemeClr>
                </a:solidFill>
                <a:latin typeface="Cambria Math" panose="02040503050406030204" pitchFamily="18" charset="0"/>
                <a:ea typeface="Cambria Math" panose="02040503050406030204" pitchFamily="18" charset="0"/>
                <a:cs typeface="AngsanaUPC" panose="020B0502040204020203" pitchFamily="18" charset="-34"/>
              </a:rPr>
              <a:t>                </a:t>
            </a:r>
            <a:r>
              <a:rPr lang="en-IN" sz="3600" b="1" i="0" strike="noStrike" dirty="0" err="1">
                <a:solidFill>
                  <a:schemeClr val="tx1">
                    <a:lumMod val="85000"/>
                    <a:lumOff val="15000"/>
                  </a:schemeClr>
                </a:solidFill>
                <a:latin typeface="Cambria Math" panose="02040503050406030204" pitchFamily="18" charset="0"/>
                <a:ea typeface="Cambria Math" panose="02040503050406030204" pitchFamily="18" charset="0"/>
                <a:cs typeface="AngsanaUPC" panose="020B0502040204020203" pitchFamily="18" charset="-34"/>
                <a:hlinkClick r:id="rId4">
                  <a:extLst>
                    <a:ext uri="{A12FA001-AC4F-418D-AE19-62706E023703}">
                      <ahyp:hlinkClr xmlns:ahyp="http://schemas.microsoft.com/office/drawing/2018/hyperlinkcolor" val="tx"/>
                    </a:ext>
                  </a:extLst>
                </a:hlinkClick>
              </a:rPr>
              <a:t>Khandari</a:t>
            </a:r>
            <a:r>
              <a:rPr lang="en-IN" sz="3600" b="1" dirty="0">
                <a:solidFill>
                  <a:schemeClr val="tx1">
                    <a:lumMod val="85000"/>
                    <a:lumOff val="15000"/>
                  </a:schemeClr>
                </a:solidFill>
                <a:latin typeface="Cambria Math" panose="02040503050406030204" pitchFamily="18" charset="0"/>
                <a:ea typeface="Cambria Math" panose="02040503050406030204" pitchFamily="18" charset="0"/>
                <a:cs typeface="AngsanaUPC" panose="020B0502040204020203" pitchFamily="18" charset="-34"/>
                <a:hlinkClick r:id="rId4">
                  <a:extLst>
                    <a:ext uri="{A12FA001-AC4F-418D-AE19-62706E023703}">
                      <ahyp:hlinkClr xmlns:ahyp="http://schemas.microsoft.com/office/drawing/2018/hyperlinkcolor" val="tx"/>
                    </a:ext>
                  </a:extLst>
                </a:hlinkClick>
              </a:rPr>
              <a:t> </a:t>
            </a:r>
            <a:r>
              <a:rPr lang="en-IN" sz="3600" b="1" i="0" strike="noStrike" dirty="0">
                <a:solidFill>
                  <a:schemeClr val="tx1">
                    <a:lumMod val="85000"/>
                    <a:lumOff val="15000"/>
                  </a:schemeClr>
                </a:solidFill>
                <a:latin typeface="Cambria Math" panose="02040503050406030204" pitchFamily="18" charset="0"/>
                <a:ea typeface="Cambria Math" panose="02040503050406030204" pitchFamily="18" charset="0"/>
                <a:cs typeface="AngsanaUPC" panose="020B0502040204020203" pitchFamily="18" charset="-34"/>
                <a:hlinkClick r:id="rId4">
                  <a:extLst>
                    <a:ext uri="{A12FA001-AC4F-418D-AE19-62706E023703}">
                      <ahyp:hlinkClr xmlns:ahyp="http://schemas.microsoft.com/office/drawing/2018/hyperlinkcolor" val="tx"/>
                    </a:ext>
                  </a:extLst>
                </a:hlinkClick>
              </a:rPr>
              <a:t>Campus</a:t>
            </a:r>
            <a:r>
              <a:rPr lang="en-IN" sz="3600" b="1" dirty="0">
                <a:solidFill>
                  <a:schemeClr val="tx1">
                    <a:lumMod val="85000"/>
                    <a:lumOff val="15000"/>
                  </a:schemeClr>
                </a:solidFill>
                <a:latin typeface="Cambria Math" panose="02040503050406030204" pitchFamily="18" charset="0"/>
                <a:ea typeface="Cambria Math" panose="02040503050406030204" pitchFamily="18" charset="0"/>
                <a:cs typeface="AngsanaUPC" panose="020B0502040204020203" pitchFamily="18" charset="-34"/>
                <a:hlinkClick r:id="rId4">
                  <a:extLst>
                    <a:ext uri="{A12FA001-AC4F-418D-AE19-62706E023703}">
                      <ahyp:hlinkClr xmlns:ahyp="http://schemas.microsoft.com/office/drawing/2018/hyperlinkcolor" val="tx"/>
                    </a:ext>
                  </a:extLst>
                </a:hlinkClick>
              </a:rPr>
              <a:t>,</a:t>
            </a:r>
            <a:r>
              <a:rPr lang="en-IN" sz="3600" b="1" i="0" strike="noStrike" dirty="0">
                <a:solidFill>
                  <a:schemeClr val="tx1">
                    <a:lumMod val="85000"/>
                    <a:lumOff val="15000"/>
                  </a:schemeClr>
                </a:solidFill>
                <a:latin typeface="Cambria Math" panose="02040503050406030204" pitchFamily="18" charset="0"/>
                <a:ea typeface="Cambria Math" panose="02040503050406030204" pitchFamily="18" charset="0"/>
                <a:cs typeface="AngsanaUPC" panose="020B0502040204020203" pitchFamily="18" charset="-34"/>
                <a:hlinkClick r:id="rId4">
                  <a:extLst>
                    <a:ext uri="{A12FA001-AC4F-418D-AE19-62706E023703}">
                      <ahyp:hlinkClr xmlns:ahyp="http://schemas.microsoft.com/office/drawing/2018/hyperlinkcolor" val="tx"/>
                    </a:ext>
                  </a:extLst>
                </a:hlinkClick>
              </a:rPr>
              <a:t> Agra</a:t>
            </a:r>
            <a:endParaRPr sz="3600" b="1" dirty="0">
              <a:solidFill>
                <a:schemeClr val="tx1">
                  <a:lumMod val="85000"/>
                  <a:lumOff val="15000"/>
                </a:schemeClr>
              </a:solidFill>
              <a:latin typeface="Cambria Math" panose="02040503050406030204" pitchFamily="18" charset="0"/>
              <a:ea typeface="Cambria Math" panose="02040503050406030204" pitchFamily="18" charset="0"/>
              <a:cs typeface="AngsanaUPC" panose="020B0502040204020203" pitchFamily="18" charset="-34"/>
            </a:endParaRPr>
          </a:p>
        </p:txBody>
      </p:sp>
      <p:sp>
        <p:nvSpPr>
          <p:cNvPr id="71" name="Google Shape;71;p14"/>
          <p:cNvSpPr txBox="1">
            <a:spLocks noGrp="1"/>
          </p:cNvSpPr>
          <p:nvPr>
            <p:ph type="subTitle" idx="1"/>
          </p:nvPr>
        </p:nvSpPr>
        <p:spPr>
          <a:xfrm>
            <a:off x="787399" y="4115005"/>
            <a:ext cx="7569200" cy="631533"/>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IN" sz="11200" b="1" u="sng" cap="none" dirty="0">
                <a:solidFill>
                  <a:schemeClr val="tx1">
                    <a:lumMod val="85000"/>
                    <a:lumOff val="15000"/>
                  </a:schemeClr>
                </a:solidFill>
                <a:latin typeface="Cambria Math" panose="02040503050406030204" pitchFamily="18" charset="0"/>
                <a:ea typeface="Cambria Math" panose="02040503050406030204" pitchFamily="18" charset="0"/>
              </a:rPr>
              <a:t>Department Of Computer </a:t>
            </a:r>
            <a:r>
              <a:rPr lang="en-IN" sz="11200" b="1" u="sng" cap="none" dirty="0" err="1">
                <a:solidFill>
                  <a:schemeClr val="tx1">
                    <a:lumMod val="85000"/>
                    <a:lumOff val="15000"/>
                  </a:schemeClr>
                </a:solidFill>
                <a:latin typeface="Cambria Math" panose="02040503050406030204" pitchFamily="18" charset="0"/>
                <a:ea typeface="Cambria Math" panose="02040503050406030204" pitchFamily="18" charset="0"/>
              </a:rPr>
              <a:t>Secience</a:t>
            </a:r>
            <a:r>
              <a:rPr lang="en-IN" sz="11200" b="1" u="sng" cap="none" dirty="0">
                <a:solidFill>
                  <a:schemeClr val="tx1">
                    <a:lumMod val="85000"/>
                    <a:lumOff val="15000"/>
                  </a:schemeClr>
                </a:solidFill>
                <a:latin typeface="Cambria Math" panose="02040503050406030204" pitchFamily="18" charset="0"/>
                <a:ea typeface="Cambria Math" panose="02040503050406030204" pitchFamily="18" charset="0"/>
              </a:rPr>
              <a:t> &amp; Engineering</a:t>
            </a:r>
          </a:p>
          <a:p>
            <a:pPr marL="0" lvl="0" indent="0" algn="ctr" rtl="0">
              <a:spcBef>
                <a:spcPts val="0"/>
              </a:spcBef>
              <a:spcAft>
                <a:spcPts val="0"/>
              </a:spcAft>
              <a:buNone/>
            </a:pPr>
            <a:endParaRPr lang="en-IN" dirty="0"/>
          </a:p>
        </p:txBody>
      </p:sp>
      <p:pic>
        <p:nvPicPr>
          <p:cNvPr id="2" name="Picture 1" descr="Logo&#10;&#10;Description automatically generated">
            <a:extLst>
              <a:ext uri="{FF2B5EF4-FFF2-40B4-BE49-F238E27FC236}">
                <a16:creationId xmlns:a16="http://schemas.microsoft.com/office/drawing/2014/main" id="{A2A8BB11-E394-18E2-52BA-1B345EE17993}"/>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380913" y="1793268"/>
            <a:ext cx="2382172" cy="2072095"/>
          </a:xfrm>
          <a:prstGeom prst="ellipse">
            <a:avLst/>
          </a:prstGeom>
          <a:ln w="63500" cap="rnd">
            <a:solidFill>
              <a:srgbClr val="333333"/>
            </a:solidFill>
          </a:ln>
          <a:effectLst>
            <a:innerShdw blurRad="63500" dist="50800" dir="13500000">
              <a:prstClr val="black">
                <a:alpha val="50000"/>
              </a:prstClr>
            </a:innerShdw>
          </a:effectLst>
          <a:scene3d>
            <a:camera prst="orthographicFront"/>
            <a:lightRig rig="contrasting" dir="t">
              <a:rot lat="0" lon="0" rev="3000000"/>
            </a:lightRig>
          </a:scene3d>
          <a:sp3d contourW="7620">
            <a:bevelT w="95250" h="31750"/>
            <a:contourClr>
              <a:srgbClr val="333333"/>
            </a:contourClr>
          </a:sp3d>
        </p:spPr>
      </p:pic>
      <p:sp>
        <p:nvSpPr>
          <p:cNvPr id="4" name="Rectangle 3">
            <a:extLst>
              <a:ext uri="{FF2B5EF4-FFF2-40B4-BE49-F238E27FC236}">
                <a16:creationId xmlns:a16="http://schemas.microsoft.com/office/drawing/2014/main" id="{4DB369C7-E7D8-7F92-B571-C7A9FF27A7BF}"/>
              </a:ext>
            </a:extLst>
          </p:cNvPr>
          <p:cNvSpPr/>
          <p:nvPr/>
        </p:nvSpPr>
        <p:spPr>
          <a:xfrm>
            <a:off x="8454571" y="-1"/>
            <a:ext cx="424542" cy="740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lumMod val="95000"/>
                  </a:schemeClr>
                </a:solidFill>
                <a:latin typeface="Cambria Math" panose="02040503050406030204" pitchFamily="18" charset="0"/>
                <a:ea typeface="Cambria Math" panose="02040503050406030204" pitchFamily="18" charset="0"/>
              </a:rPr>
              <a:t>1</a:t>
            </a:r>
            <a:endParaRPr lang="en-IN" sz="2800" b="1" dirty="0">
              <a:solidFill>
                <a:schemeClr val="bg1">
                  <a:lumMod val="95000"/>
                </a:schemeClr>
              </a:solidFill>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723802" y="790271"/>
            <a:ext cx="1696395" cy="52556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sz="3200" dirty="0">
                <a:latin typeface="Amasis MT Pro Medium" panose="02040604050005020304" pitchFamily="18" charset="0"/>
              </a:rPr>
              <a:t>2. </a:t>
            </a:r>
            <a:r>
              <a:rPr lang="en-GB" sz="3200" u="sng" dirty="0">
                <a:latin typeface="Amasis MT Pro Medium" panose="02040604050005020304" pitchFamily="18" charset="0"/>
              </a:rPr>
              <a:t>Ml5.js</a:t>
            </a:r>
            <a:endParaRPr sz="3200" u="sng" dirty="0">
              <a:latin typeface="Amasis MT Pro Medium" panose="02040604050005020304" pitchFamily="18" charset="0"/>
            </a:endParaRPr>
          </a:p>
        </p:txBody>
      </p:sp>
      <p:sp>
        <p:nvSpPr>
          <p:cNvPr id="3" name="TextBox 2">
            <a:extLst>
              <a:ext uri="{FF2B5EF4-FFF2-40B4-BE49-F238E27FC236}">
                <a16:creationId xmlns:a16="http://schemas.microsoft.com/office/drawing/2014/main" id="{70593377-6150-3C3A-29B7-1B9E77B94ECD}"/>
              </a:ext>
            </a:extLst>
          </p:cNvPr>
          <p:cNvSpPr txBox="1"/>
          <p:nvPr/>
        </p:nvSpPr>
        <p:spPr>
          <a:xfrm>
            <a:off x="7813553" y="225840"/>
            <a:ext cx="537071" cy="424732"/>
          </a:xfrm>
          <a:prstGeom prst="rect">
            <a:avLst/>
          </a:prstGeom>
          <a:noFill/>
        </p:spPr>
        <p:txBody>
          <a:bodyPr wrap="square">
            <a:spAutoFit/>
          </a:bodyPr>
          <a:lstStyle/>
          <a:p>
            <a:pPr lvl="0" indent="0" defTabSz="914400">
              <a:lnSpc>
                <a:spcPct val="90000"/>
              </a:lnSpc>
              <a:spcBef>
                <a:spcPts val="0"/>
              </a:spcBef>
              <a:spcAft>
                <a:spcPts val="600"/>
              </a:spcAft>
              <a:buNone/>
            </a:pPr>
            <a:fld id="{00000000-1234-1234-1234-123412341234}" type="slidenum">
              <a:rPr lang="en-US" sz="2400" b="1" smtClean="0">
                <a:solidFill>
                  <a:srgbClr val="FFFFFF"/>
                </a:solidFill>
                <a:latin typeface="Cambria Math" panose="02040503050406030204" pitchFamily="18" charset="0"/>
                <a:ea typeface="Cambria Math" panose="02040503050406030204" pitchFamily="18" charset="0"/>
              </a:rPr>
              <a:pPr lvl="0" indent="0" defTabSz="914400">
                <a:lnSpc>
                  <a:spcPct val="90000"/>
                </a:lnSpc>
                <a:spcBef>
                  <a:spcPts val="0"/>
                </a:spcBef>
                <a:spcAft>
                  <a:spcPts val="600"/>
                </a:spcAft>
                <a:buNone/>
              </a:pPr>
              <a:t>10</a:t>
            </a:fld>
            <a:endParaRPr lang="en-US" sz="2800" b="1" dirty="0">
              <a:solidFill>
                <a:srgbClr val="FFFFFF"/>
              </a:solidFill>
              <a:latin typeface="Cambria Math" panose="02040503050406030204" pitchFamily="18" charset="0"/>
              <a:ea typeface="Cambria Math" panose="02040503050406030204" pitchFamily="18" charset="0"/>
            </a:endParaRPr>
          </a:p>
        </p:txBody>
      </p:sp>
      <p:graphicFrame>
        <p:nvGraphicFramePr>
          <p:cNvPr id="117" name="Google Shape;114;p20">
            <a:extLst>
              <a:ext uri="{FF2B5EF4-FFF2-40B4-BE49-F238E27FC236}">
                <a16:creationId xmlns:a16="http://schemas.microsoft.com/office/drawing/2014/main" id="{525D67FC-5268-B41F-B1A6-62291FABB936}"/>
              </a:ext>
            </a:extLst>
          </p:cNvPr>
          <p:cNvGraphicFramePr/>
          <p:nvPr>
            <p:extLst>
              <p:ext uri="{D42A27DB-BD31-4B8C-83A1-F6EECF244321}">
                <p14:modId xmlns:p14="http://schemas.microsoft.com/office/powerpoint/2010/main" val="62092535"/>
              </p:ext>
            </p:extLst>
          </p:nvPr>
        </p:nvGraphicFramePr>
        <p:xfrm>
          <a:off x="480731" y="1862419"/>
          <a:ext cx="8182536" cy="2947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1673126" y="670391"/>
            <a:ext cx="5797747" cy="619689"/>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2800" u="sng" dirty="0">
                <a:latin typeface="Amasis MT Pro Medium" panose="02040604050005020304" pitchFamily="18" charset="0"/>
              </a:rPr>
              <a:t>Use Web-Based Machine Learning</a:t>
            </a:r>
            <a:endParaRPr sz="2800" u="sng" dirty="0">
              <a:latin typeface="Amasis MT Pro Medium" panose="02040604050005020304" pitchFamily="18" charset="0"/>
            </a:endParaRPr>
          </a:p>
        </p:txBody>
      </p:sp>
      <p:sp>
        <p:nvSpPr>
          <p:cNvPr id="121" name="Google Shape;121;p21"/>
          <p:cNvSpPr txBox="1">
            <a:spLocks noGrp="1"/>
          </p:cNvSpPr>
          <p:nvPr>
            <p:ph type="body" idx="1"/>
          </p:nvPr>
        </p:nvSpPr>
        <p:spPr>
          <a:xfrm>
            <a:off x="644427" y="2089168"/>
            <a:ext cx="7855146" cy="2383941"/>
          </a:xfrm>
          <a:prstGeom prst="rect">
            <a:avLst/>
          </a:prstGeom>
        </p:spPr>
        <p:txBody>
          <a:bodyPr spcFirstLastPara="1" wrap="square" lIns="91425" tIns="91425" rIns="91425" bIns="91425" anchor="t" anchorCtr="0">
            <a:normAutofit lnSpcReduction="10000"/>
          </a:bodyPr>
          <a:lstStyle/>
          <a:p>
            <a:pPr marL="82550" lvl="0" indent="0" algn="just" rtl="0">
              <a:spcBef>
                <a:spcPts val="0"/>
              </a:spcBef>
              <a:spcAft>
                <a:spcPts val="0"/>
              </a:spcAft>
              <a:buSzPts val="2300"/>
              <a:buNone/>
            </a:pPr>
            <a:r>
              <a:rPr lang="en-GB" sz="2000" dirty="0">
                <a:latin typeface="Cambria Math" panose="02040503050406030204" pitchFamily="18" charset="0"/>
                <a:ea typeface="Cambria Math" panose="02040503050406030204" pitchFamily="18" charset="0"/>
              </a:rPr>
              <a:t>The ability to make machine learning models in the browser is very useful as it can keep the data within the user’s browser only. The added bonus of being able to use webcams and microphones directly without using any external libraries as is the case with other languages makes it quite convenient.</a:t>
            </a:r>
          </a:p>
          <a:p>
            <a:pPr marL="82550" lvl="0" indent="0" algn="just" rtl="0">
              <a:spcBef>
                <a:spcPts val="0"/>
              </a:spcBef>
              <a:spcAft>
                <a:spcPts val="0"/>
              </a:spcAft>
              <a:buSzPts val="2300"/>
              <a:buNone/>
            </a:pPr>
            <a:endParaRPr lang="en-GB" sz="2000" dirty="0">
              <a:latin typeface="Cambria Math" panose="02040503050406030204" pitchFamily="18" charset="0"/>
              <a:ea typeface="Cambria Math" panose="02040503050406030204" pitchFamily="18" charset="0"/>
            </a:endParaRPr>
          </a:p>
          <a:p>
            <a:pPr marL="82550" lvl="0" indent="0" algn="just" rtl="0">
              <a:spcBef>
                <a:spcPts val="0"/>
              </a:spcBef>
              <a:spcAft>
                <a:spcPts val="0"/>
              </a:spcAft>
              <a:buSzPts val="2300"/>
              <a:buNone/>
            </a:pPr>
            <a:r>
              <a:rPr lang="en-IN" sz="2000" dirty="0">
                <a:latin typeface="Cambria Math" panose="02040503050406030204" pitchFamily="18" charset="0"/>
                <a:ea typeface="Cambria Math" panose="02040503050406030204" pitchFamily="18" charset="0"/>
              </a:rPr>
              <a:t>&lt;script </a:t>
            </a:r>
            <a:r>
              <a:rPr lang="en-IN" sz="2000" dirty="0" err="1">
                <a:latin typeface="Cambria Math" panose="02040503050406030204" pitchFamily="18" charset="0"/>
                <a:ea typeface="Cambria Math" panose="02040503050406030204" pitchFamily="18" charset="0"/>
              </a:rPr>
              <a:t>src</a:t>
            </a:r>
            <a:r>
              <a:rPr lang="en-IN" sz="2000" dirty="0">
                <a:latin typeface="Cambria Math" panose="02040503050406030204" pitchFamily="18" charset="0"/>
                <a:ea typeface="Cambria Math" panose="02040503050406030204" pitchFamily="18" charset="0"/>
              </a:rPr>
              <a:t>="https://unpkg.com/ml5@latest/</a:t>
            </a:r>
            <a:r>
              <a:rPr lang="en-IN" sz="2000" dirty="0" err="1">
                <a:latin typeface="Cambria Math" panose="02040503050406030204" pitchFamily="18" charset="0"/>
                <a:ea typeface="Cambria Math" panose="02040503050406030204" pitchFamily="18" charset="0"/>
              </a:rPr>
              <a:t>dist</a:t>
            </a:r>
            <a:r>
              <a:rPr lang="en-IN" sz="2000" dirty="0">
                <a:latin typeface="Cambria Math" panose="02040503050406030204" pitchFamily="18" charset="0"/>
                <a:ea typeface="Cambria Math" panose="02040503050406030204" pitchFamily="18" charset="0"/>
              </a:rPr>
              <a:t>/ml5.min.js"&gt;</a:t>
            </a:r>
          </a:p>
          <a:p>
            <a:pPr marL="82550" lvl="0" indent="0" algn="just" rtl="0">
              <a:spcBef>
                <a:spcPts val="0"/>
              </a:spcBef>
              <a:spcAft>
                <a:spcPts val="0"/>
              </a:spcAft>
              <a:buSzPts val="2300"/>
              <a:buNone/>
            </a:pPr>
            <a:r>
              <a:rPr lang="en-IN" sz="2000" dirty="0">
                <a:latin typeface="Cambria Math" panose="02040503050406030204" pitchFamily="18" charset="0"/>
                <a:ea typeface="Cambria Math" panose="02040503050406030204" pitchFamily="18" charset="0"/>
              </a:rPr>
              <a:t>&lt;/script&gt;</a:t>
            </a:r>
            <a:endParaRPr sz="2000" dirty="0">
              <a:latin typeface="Cambria Math" panose="02040503050406030204" pitchFamily="18" charset="0"/>
              <a:ea typeface="Cambria Math" panose="02040503050406030204" pitchFamily="18" charset="0"/>
            </a:endParaRPr>
          </a:p>
        </p:txBody>
      </p:sp>
      <p:sp>
        <p:nvSpPr>
          <p:cNvPr id="3" name="TextBox 2">
            <a:extLst>
              <a:ext uri="{FF2B5EF4-FFF2-40B4-BE49-F238E27FC236}">
                <a16:creationId xmlns:a16="http://schemas.microsoft.com/office/drawing/2014/main" id="{5EB653D5-EFC2-6F6C-308F-ECA01483AEEC}"/>
              </a:ext>
            </a:extLst>
          </p:cNvPr>
          <p:cNvSpPr txBox="1"/>
          <p:nvPr/>
        </p:nvSpPr>
        <p:spPr>
          <a:xfrm>
            <a:off x="7812741" y="245659"/>
            <a:ext cx="598393" cy="424732"/>
          </a:xfrm>
          <a:prstGeom prst="rect">
            <a:avLst/>
          </a:prstGeom>
          <a:noFill/>
        </p:spPr>
        <p:txBody>
          <a:bodyPr wrap="square">
            <a:spAutoFit/>
          </a:bodyPr>
          <a:lstStyle/>
          <a:p>
            <a:pPr lvl="0" indent="0" defTabSz="914400">
              <a:lnSpc>
                <a:spcPct val="90000"/>
              </a:lnSpc>
              <a:spcBef>
                <a:spcPts val="0"/>
              </a:spcBef>
              <a:spcAft>
                <a:spcPts val="600"/>
              </a:spcAft>
              <a:buNone/>
            </a:pPr>
            <a:fld id="{00000000-1234-1234-1234-123412341234}" type="slidenum">
              <a:rPr lang="en-US" sz="2400" b="1" smtClean="0">
                <a:solidFill>
                  <a:srgbClr val="FFFFFF"/>
                </a:solidFill>
                <a:latin typeface="Cambria Math" panose="02040503050406030204" pitchFamily="18" charset="0"/>
                <a:ea typeface="Cambria Math" panose="02040503050406030204" pitchFamily="18" charset="0"/>
              </a:rPr>
              <a:pPr lvl="0" indent="0" defTabSz="914400">
                <a:lnSpc>
                  <a:spcPct val="90000"/>
                </a:lnSpc>
                <a:spcBef>
                  <a:spcPts val="0"/>
                </a:spcBef>
                <a:spcAft>
                  <a:spcPts val="600"/>
                </a:spcAft>
                <a:buNone/>
              </a:pPr>
              <a:t>11</a:t>
            </a:fld>
            <a:endParaRPr lang="en-US" sz="2800" b="1" dirty="0">
              <a:solidFill>
                <a:srgbClr val="FFFFFF"/>
              </a:solidFill>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750696" y="749326"/>
            <a:ext cx="1642606" cy="599518"/>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sz="3200" dirty="0">
                <a:latin typeface="Amasis MT Pro Medium" panose="02040604050005020304" pitchFamily="18" charset="0"/>
              </a:rPr>
              <a:t>3. </a:t>
            </a:r>
            <a:r>
              <a:rPr lang="en-GB" sz="3200" u="sng" dirty="0">
                <a:latin typeface="Amasis MT Pro Medium" panose="02040604050005020304" pitchFamily="18" charset="0"/>
              </a:rPr>
              <a:t>P5.js</a:t>
            </a:r>
            <a:endParaRPr sz="3200" u="sng" dirty="0">
              <a:latin typeface="Amasis MT Pro Medium" panose="02040604050005020304" pitchFamily="18" charset="0"/>
            </a:endParaRPr>
          </a:p>
        </p:txBody>
      </p:sp>
      <p:sp>
        <p:nvSpPr>
          <p:cNvPr id="2" name="TextBox 1">
            <a:extLst>
              <a:ext uri="{FF2B5EF4-FFF2-40B4-BE49-F238E27FC236}">
                <a16:creationId xmlns:a16="http://schemas.microsoft.com/office/drawing/2014/main" id="{FB8772D9-6F58-D685-011C-55635AF7C6DE}"/>
              </a:ext>
            </a:extLst>
          </p:cNvPr>
          <p:cNvSpPr txBox="1"/>
          <p:nvPr/>
        </p:nvSpPr>
        <p:spPr>
          <a:xfrm>
            <a:off x="7806017" y="174811"/>
            <a:ext cx="537882" cy="461665"/>
          </a:xfrm>
          <a:prstGeom prst="rect">
            <a:avLst/>
          </a:prstGeom>
          <a:noFill/>
        </p:spPr>
        <p:txBody>
          <a:bodyPr wrap="square" rtlCol="0">
            <a:spAutoFit/>
          </a:bodyPr>
          <a:lstStyle/>
          <a:p>
            <a:r>
              <a:rPr lang="en-US" sz="2400" b="1" dirty="0">
                <a:solidFill>
                  <a:schemeClr val="bg1"/>
                </a:solidFill>
                <a:latin typeface="Cambria Math" panose="02040503050406030204" pitchFamily="18" charset="0"/>
                <a:ea typeface="Cambria Math" panose="02040503050406030204" pitchFamily="18" charset="0"/>
              </a:rPr>
              <a:t>12</a:t>
            </a:r>
            <a:endParaRPr lang="en-IN" sz="2400" b="1" dirty="0">
              <a:solidFill>
                <a:schemeClr val="bg1"/>
              </a:solidFill>
              <a:latin typeface="Cambria Math" panose="02040503050406030204" pitchFamily="18" charset="0"/>
              <a:ea typeface="Cambria Math" panose="02040503050406030204" pitchFamily="18" charset="0"/>
            </a:endParaRPr>
          </a:p>
        </p:txBody>
      </p:sp>
      <p:graphicFrame>
        <p:nvGraphicFramePr>
          <p:cNvPr id="138" name="Google Shape;135;p23">
            <a:extLst>
              <a:ext uri="{FF2B5EF4-FFF2-40B4-BE49-F238E27FC236}">
                <a16:creationId xmlns:a16="http://schemas.microsoft.com/office/drawing/2014/main" id="{8CFDA81D-E942-D9C9-0572-009BE0A43D36}"/>
              </a:ext>
            </a:extLst>
          </p:cNvPr>
          <p:cNvGraphicFramePr/>
          <p:nvPr>
            <p:extLst>
              <p:ext uri="{D42A27DB-BD31-4B8C-83A1-F6EECF244321}">
                <p14:modId xmlns:p14="http://schemas.microsoft.com/office/powerpoint/2010/main" val="621656400"/>
              </p:ext>
            </p:extLst>
          </p:nvPr>
        </p:nvGraphicFramePr>
        <p:xfrm>
          <a:off x="907160" y="2027594"/>
          <a:ext cx="7329679" cy="2813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1256267" y="555735"/>
            <a:ext cx="6416312" cy="782247"/>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IN" sz="2400" u="sng" dirty="0">
                <a:latin typeface="Amasis MT Pro Medium" panose="02040604050005020304" pitchFamily="18" charset="0"/>
              </a:rPr>
              <a:t>Code in p5.js is called sketch which will show  the following output as follows:</a:t>
            </a:r>
          </a:p>
        </p:txBody>
      </p:sp>
      <p:sp>
        <p:nvSpPr>
          <p:cNvPr id="149" name="Google Shape;149;p25"/>
          <p:cNvSpPr txBox="1">
            <a:spLocks noGrp="1"/>
          </p:cNvSpPr>
          <p:nvPr>
            <p:ph type="body" idx="1"/>
          </p:nvPr>
        </p:nvSpPr>
        <p:spPr>
          <a:xfrm>
            <a:off x="609777" y="1920359"/>
            <a:ext cx="4890071" cy="2667406"/>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GB" sz="7200" dirty="0">
                <a:latin typeface="Cambria Math" panose="02040503050406030204" pitchFamily="18" charset="0"/>
                <a:ea typeface="Cambria Math" panose="02040503050406030204" pitchFamily="18" charset="0"/>
              </a:rPr>
              <a:t>function setup() {</a:t>
            </a:r>
            <a:endParaRPr sz="7200" dirty="0">
              <a:latin typeface="Cambria Math" panose="02040503050406030204" pitchFamily="18" charset="0"/>
              <a:ea typeface="Cambria Math" panose="02040503050406030204" pitchFamily="18" charset="0"/>
            </a:endParaRPr>
          </a:p>
          <a:p>
            <a:pPr marL="0" lvl="0" indent="0" algn="l" rtl="0">
              <a:spcBef>
                <a:spcPts val="1200"/>
              </a:spcBef>
              <a:spcAft>
                <a:spcPts val="0"/>
              </a:spcAft>
              <a:buNone/>
            </a:pPr>
            <a:r>
              <a:rPr lang="en-GB" sz="7200" dirty="0" err="1">
                <a:latin typeface="Cambria Math" panose="02040503050406030204" pitchFamily="18" charset="0"/>
                <a:ea typeface="Cambria Math" panose="02040503050406030204" pitchFamily="18" charset="0"/>
              </a:rPr>
              <a:t>createCanvas</a:t>
            </a:r>
            <a:r>
              <a:rPr lang="en-GB" sz="7200" dirty="0">
                <a:latin typeface="Cambria Math" panose="02040503050406030204" pitchFamily="18" charset="0"/>
                <a:ea typeface="Cambria Math" panose="02040503050406030204" pitchFamily="18" charset="0"/>
              </a:rPr>
              <a:t>(400, 400); //Canvas size 400*400</a:t>
            </a:r>
            <a:endParaRPr sz="7200" dirty="0">
              <a:latin typeface="Cambria Math" panose="02040503050406030204" pitchFamily="18" charset="0"/>
              <a:ea typeface="Cambria Math" panose="02040503050406030204" pitchFamily="18" charset="0"/>
            </a:endParaRPr>
          </a:p>
          <a:p>
            <a:pPr marL="0" lvl="0" indent="0" algn="l" rtl="0">
              <a:spcBef>
                <a:spcPts val="1200"/>
              </a:spcBef>
              <a:spcAft>
                <a:spcPts val="0"/>
              </a:spcAft>
              <a:buNone/>
            </a:pPr>
            <a:r>
              <a:rPr lang="en-GB" sz="7200" dirty="0">
                <a:latin typeface="Cambria Math" panose="02040503050406030204" pitchFamily="18" charset="0"/>
                <a:ea typeface="Cambria Math" panose="02040503050406030204" pitchFamily="18" charset="0"/>
              </a:rPr>
              <a:t>}</a:t>
            </a:r>
          </a:p>
          <a:p>
            <a:pPr marL="0" lvl="0" indent="0" algn="l" rtl="0">
              <a:spcBef>
                <a:spcPts val="1200"/>
              </a:spcBef>
              <a:spcAft>
                <a:spcPts val="0"/>
              </a:spcAft>
              <a:buNone/>
            </a:pPr>
            <a:endParaRPr sz="7200" dirty="0">
              <a:latin typeface="Cambria Math" panose="02040503050406030204" pitchFamily="18" charset="0"/>
              <a:ea typeface="Cambria Math" panose="02040503050406030204" pitchFamily="18" charset="0"/>
            </a:endParaRPr>
          </a:p>
          <a:p>
            <a:pPr marL="0" lvl="0" indent="0" algn="l" rtl="0">
              <a:spcBef>
                <a:spcPts val="1200"/>
              </a:spcBef>
              <a:spcAft>
                <a:spcPts val="0"/>
              </a:spcAft>
              <a:buNone/>
            </a:pPr>
            <a:r>
              <a:rPr lang="en-GB" sz="7200" dirty="0">
                <a:latin typeface="Cambria Math" panose="02040503050406030204" pitchFamily="18" charset="0"/>
                <a:ea typeface="Cambria Math" panose="02040503050406030204" pitchFamily="18" charset="0"/>
              </a:rPr>
              <a:t>function draw() {</a:t>
            </a:r>
            <a:endParaRPr sz="7200" dirty="0">
              <a:latin typeface="Cambria Math" panose="02040503050406030204" pitchFamily="18" charset="0"/>
              <a:ea typeface="Cambria Math" panose="02040503050406030204" pitchFamily="18" charset="0"/>
            </a:endParaRPr>
          </a:p>
          <a:p>
            <a:pPr marL="0" lvl="0" indent="0" algn="l" rtl="0">
              <a:spcBef>
                <a:spcPts val="1200"/>
              </a:spcBef>
              <a:spcAft>
                <a:spcPts val="0"/>
              </a:spcAft>
              <a:buNone/>
            </a:pPr>
            <a:r>
              <a:rPr lang="en-GB" sz="7200" dirty="0">
                <a:latin typeface="Cambria Math" panose="02040503050406030204" pitchFamily="18" charset="0"/>
                <a:ea typeface="Cambria Math" panose="02040503050406030204" pitchFamily="18" charset="0"/>
              </a:rPr>
              <a:t>background('blue'); //background </a:t>
            </a:r>
            <a:r>
              <a:rPr lang="en-GB" sz="7200" dirty="0" err="1">
                <a:latin typeface="Cambria Math" panose="02040503050406030204" pitchFamily="18" charset="0"/>
                <a:ea typeface="Cambria Math" panose="02040503050406030204" pitchFamily="18" charset="0"/>
              </a:rPr>
              <a:t>color</a:t>
            </a:r>
            <a:r>
              <a:rPr lang="en-GB" sz="7200" dirty="0">
                <a:latin typeface="Cambria Math" panose="02040503050406030204" pitchFamily="18" charset="0"/>
                <a:ea typeface="Cambria Math" panose="02040503050406030204" pitchFamily="18" charset="0"/>
              </a:rPr>
              <a:t> blue</a:t>
            </a:r>
            <a:endParaRPr sz="7200" dirty="0">
              <a:latin typeface="Cambria Math" panose="02040503050406030204" pitchFamily="18" charset="0"/>
              <a:ea typeface="Cambria Math" panose="02040503050406030204" pitchFamily="18" charset="0"/>
            </a:endParaRPr>
          </a:p>
          <a:p>
            <a:pPr marL="0" lvl="0" indent="0" algn="l" rtl="0">
              <a:spcBef>
                <a:spcPts val="1200"/>
              </a:spcBef>
              <a:spcAft>
                <a:spcPts val="0"/>
              </a:spcAft>
              <a:buNone/>
            </a:pPr>
            <a:r>
              <a:rPr lang="en-GB" sz="7200" dirty="0">
                <a:latin typeface="Cambria Math" panose="02040503050406030204" pitchFamily="18" charset="0"/>
                <a:ea typeface="Cambria Math" panose="02040503050406030204" pitchFamily="18" charset="0"/>
              </a:rPr>
              <a:t>}</a:t>
            </a:r>
            <a:endParaRPr sz="7200" dirty="0">
              <a:latin typeface="Cambria Math" panose="02040503050406030204" pitchFamily="18" charset="0"/>
              <a:ea typeface="Cambria Math" panose="02040503050406030204" pitchFamily="18" charset="0"/>
            </a:endParaRPr>
          </a:p>
        </p:txBody>
      </p:sp>
      <p:pic>
        <p:nvPicPr>
          <p:cNvPr id="150" name="Google Shape;150;p25"/>
          <p:cNvPicPr preferRelativeResize="0"/>
          <p:nvPr/>
        </p:nvPicPr>
        <p:blipFill>
          <a:blip r:embed="rId3">
            <a:alphaModFix/>
          </a:blip>
          <a:stretch>
            <a:fillRect/>
          </a:stretch>
        </p:blipFill>
        <p:spPr>
          <a:xfrm>
            <a:off x="5931080" y="1822650"/>
            <a:ext cx="2714875" cy="2862825"/>
          </a:xfrm>
          <a:prstGeom prst="rect">
            <a:avLst/>
          </a:prstGeom>
          <a:noFill/>
          <a:ln>
            <a:noFill/>
          </a:ln>
        </p:spPr>
      </p:pic>
      <p:sp>
        <p:nvSpPr>
          <p:cNvPr id="2" name="TextBox 1">
            <a:extLst>
              <a:ext uri="{FF2B5EF4-FFF2-40B4-BE49-F238E27FC236}">
                <a16:creationId xmlns:a16="http://schemas.microsoft.com/office/drawing/2014/main" id="{1AAA7365-A7F8-E9B9-62AF-4FB42FEA4ACE}"/>
              </a:ext>
            </a:extLst>
          </p:cNvPr>
          <p:cNvSpPr txBox="1"/>
          <p:nvPr/>
        </p:nvSpPr>
        <p:spPr>
          <a:xfrm>
            <a:off x="7806017" y="207022"/>
            <a:ext cx="550826" cy="461665"/>
          </a:xfrm>
          <a:prstGeom prst="rect">
            <a:avLst/>
          </a:prstGeom>
          <a:noFill/>
        </p:spPr>
        <p:txBody>
          <a:bodyPr wrap="square" rtlCol="0">
            <a:spAutoFit/>
          </a:bodyPr>
          <a:lstStyle/>
          <a:p>
            <a:r>
              <a:rPr lang="en-US" sz="2400" b="1" dirty="0">
                <a:solidFill>
                  <a:schemeClr val="bg1"/>
                </a:solidFill>
                <a:latin typeface="Cambria Math" panose="02040503050406030204" pitchFamily="18" charset="0"/>
                <a:ea typeface="Cambria Math" panose="02040503050406030204" pitchFamily="18" charset="0"/>
              </a:rPr>
              <a:t>13</a:t>
            </a:r>
            <a:endParaRPr lang="en-IN" sz="2400" b="1" dirty="0">
              <a:solidFill>
                <a:schemeClr val="bg1"/>
              </a:solidFill>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CAC0-B131-744C-4B31-BEA608CB7F16}"/>
              </a:ext>
            </a:extLst>
          </p:cNvPr>
          <p:cNvSpPr>
            <a:spLocks noGrp="1"/>
          </p:cNvSpPr>
          <p:nvPr>
            <p:ph type="title"/>
          </p:nvPr>
        </p:nvSpPr>
        <p:spPr>
          <a:xfrm>
            <a:off x="2374570" y="571499"/>
            <a:ext cx="4394859" cy="753033"/>
          </a:xfrm>
        </p:spPr>
        <p:txBody>
          <a:bodyPr>
            <a:normAutofit fontScale="90000"/>
          </a:bodyPr>
          <a:lstStyle/>
          <a:p>
            <a:r>
              <a:rPr lang="en-IN" sz="3200" u="sng" dirty="0">
                <a:latin typeface="Amasis MT Pro Black" panose="02040A04050005020304" pitchFamily="18" charset="0"/>
              </a:rPr>
              <a:t>PLANNING OF WORK</a:t>
            </a:r>
          </a:p>
        </p:txBody>
      </p:sp>
      <p:sp>
        <p:nvSpPr>
          <p:cNvPr id="3" name="Text Placeholder 2">
            <a:extLst>
              <a:ext uri="{FF2B5EF4-FFF2-40B4-BE49-F238E27FC236}">
                <a16:creationId xmlns:a16="http://schemas.microsoft.com/office/drawing/2014/main" id="{80DA3427-3931-9BC0-A8AB-4CB6F4CAFAFF}"/>
              </a:ext>
            </a:extLst>
          </p:cNvPr>
          <p:cNvSpPr>
            <a:spLocks noGrp="1"/>
          </p:cNvSpPr>
          <p:nvPr>
            <p:ph type="body" idx="1"/>
          </p:nvPr>
        </p:nvSpPr>
        <p:spPr>
          <a:xfrm>
            <a:off x="209862" y="1627761"/>
            <a:ext cx="8754256" cy="3339717"/>
          </a:xfrm>
        </p:spPr>
        <p:txBody>
          <a:bodyPr>
            <a:noAutofit/>
          </a:bodyPr>
          <a:lstStyle/>
          <a:p>
            <a:pPr marL="114300" indent="0">
              <a:buNone/>
            </a:pPr>
            <a:r>
              <a:rPr lang="en-IN" sz="1600" dirty="0">
                <a:solidFill>
                  <a:schemeClr val="tx1"/>
                </a:solidFill>
                <a:latin typeface="Cambria Math" panose="02040503050406030204" pitchFamily="18" charset="0"/>
                <a:ea typeface="Cambria Math" panose="02040503050406030204" pitchFamily="18" charset="0"/>
              </a:rPr>
              <a:t>These are steps that should be followed to achieve the real time human pose estimation in browser using different libraries.</a:t>
            </a:r>
          </a:p>
          <a:p>
            <a:pPr marL="114300" indent="0">
              <a:buNone/>
            </a:pPr>
            <a:endParaRPr lang="en-IN" sz="1600" dirty="0">
              <a:solidFill>
                <a:schemeClr val="tx1"/>
              </a:solidFill>
              <a:latin typeface="Cambria Math" panose="02040503050406030204" pitchFamily="18" charset="0"/>
              <a:ea typeface="Cambria Math" panose="02040503050406030204" pitchFamily="18" charset="0"/>
            </a:endParaRPr>
          </a:p>
          <a:p>
            <a:pPr marL="114300" indent="0">
              <a:buNone/>
            </a:pPr>
            <a:r>
              <a:rPr lang="en-IN" sz="1800" dirty="0">
                <a:solidFill>
                  <a:schemeClr val="tx1"/>
                </a:solidFill>
                <a:latin typeface="Amasis MT Pro" panose="02040504050005020304" pitchFamily="18" charset="0"/>
                <a:ea typeface="Cambria Math" panose="02040503050406030204" pitchFamily="18" charset="0"/>
              </a:rPr>
              <a:t>1. Setting up dependencies</a:t>
            </a:r>
          </a:p>
          <a:p>
            <a:pPr marL="114300" indent="0">
              <a:buNone/>
            </a:pPr>
            <a:r>
              <a:rPr lang="en-IN" sz="1600" dirty="0">
                <a:solidFill>
                  <a:schemeClr val="tx1"/>
                </a:solidFill>
                <a:latin typeface="Cambria Math" panose="02040503050406030204" pitchFamily="18" charset="0"/>
                <a:ea typeface="Cambria Math" panose="02040503050406030204" pitchFamily="18" charset="0"/>
              </a:rPr>
              <a:t>First, we need to install the dependencies needed for project. </a:t>
            </a:r>
          </a:p>
          <a:p>
            <a:pPr marL="114300" indent="0">
              <a:buNone/>
            </a:pPr>
            <a:r>
              <a:rPr lang="en-IN" sz="1600" dirty="0">
                <a:solidFill>
                  <a:schemeClr val="tx1"/>
                </a:solidFill>
                <a:latin typeface="Cambria Math" panose="02040503050406030204" pitchFamily="18" charset="0"/>
                <a:ea typeface="Cambria Math" panose="02040503050406030204" pitchFamily="18" charset="0"/>
              </a:rPr>
              <a:t>import * as </a:t>
            </a:r>
            <a:r>
              <a:rPr lang="en-IN" sz="1600" dirty="0" err="1">
                <a:solidFill>
                  <a:schemeClr val="tx1"/>
                </a:solidFill>
                <a:latin typeface="Cambria Math" panose="02040503050406030204" pitchFamily="18" charset="0"/>
                <a:ea typeface="Cambria Math" panose="02040503050406030204" pitchFamily="18" charset="0"/>
              </a:rPr>
              <a:t>tf</a:t>
            </a:r>
            <a:r>
              <a:rPr lang="en-IN" sz="1600" dirty="0">
                <a:solidFill>
                  <a:schemeClr val="tx1"/>
                </a:solidFill>
                <a:latin typeface="Cambria Math" panose="02040503050406030204" pitchFamily="18" charset="0"/>
                <a:ea typeface="Cambria Math" panose="02040503050406030204" pitchFamily="18" charset="0"/>
              </a:rPr>
              <a:t> from "@</a:t>
            </a:r>
            <a:r>
              <a:rPr lang="en-IN" sz="1600" dirty="0" err="1">
                <a:solidFill>
                  <a:schemeClr val="tx1"/>
                </a:solidFill>
                <a:latin typeface="Cambria Math" panose="02040503050406030204" pitchFamily="18" charset="0"/>
                <a:ea typeface="Cambria Math" panose="02040503050406030204" pitchFamily="18" charset="0"/>
              </a:rPr>
              <a:t>tensorflow</a:t>
            </a:r>
            <a:r>
              <a:rPr lang="en-IN" sz="1600" dirty="0">
                <a:solidFill>
                  <a:schemeClr val="tx1"/>
                </a:solidFill>
                <a:latin typeface="Cambria Math" panose="02040503050406030204" pitchFamily="18" charset="0"/>
                <a:ea typeface="Cambria Math" panose="02040503050406030204" pitchFamily="18" charset="0"/>
              </a:rPr>
              <a:t>/</a:t>
            </a:r>
            <a:r>
              <a:rPr lang="en-IN" sz="1600" dirty="0" err="1">
                <a:solidFill>
                  <a:schemeClr val="tx1"/>
                </a:solidFill>
                <a:latin typeface="Cambria Math" panose="02040503050406030204" pitchFamily="18" charset="0"/>
                <a:ea typeface="Cambria Math" panose="02040503050406030204" pitchFamily="18" charset="0"/>
              </a:rPr>
              <a:t>tfjs</a:t>
            </a:r>
            <a:r>
              <a:rPr lang="en-IN" sz="1600" dirty="0">
                <a:solidFill>
                  <a:schemeClr val="tx1"/>
                </a:solidFill>
                <a:latin typeface="Cambria Math" panose="02040503050406030204" pitchFamily="18" charset="0"/>
                <a:ea typeface="Cambria Math" panose="02040503050406030204" pitchFamily="18" charset="0"/>
              </a:rPr>
              <a:t>";</a:t>
            </a:r>
          </a:p>
          <a:p>
            <a:pPr marL="114300" indent="0">
              <a:buNone/>
            </a:pPr>
            <a:r>
              <a:rPr lang="en-IN" sz="1600" dirty="0">
                <a:solidFill>
                  <a:schemeClr val="tx1"/>
                </a:solidFill>
                <a:latin typeface="Cambria Math" panose="02040503050406030204" pitchFamily="18" charset="0"/>
                <a:ea typeface="Cambria Math" panose="02040503050406030204" pitchFamily="18" charset="0"/>
              </a:rPr>
              <a:t>import * as </a:t>
            </a:r>
            <a:r>
              <a:rPr lang="en-IN" sz="1600" dirty="0" err="1">
                <a:solidFill>
                  <a:schemeClr val="tx1"/>
                </a:solidFill>
                <a:latin typeface="Cambria Math" panose="02040503050406030204" pitchFamily="18" charset="0"/>
                <a:ea typeface="Cambria Math" panose="02040503050406030204" pitchFamily="18" charset="0"/>
              </a:rPr>
              <a:t>posenet</a:t>
            </a:r>
            <a:r>
              <a:rPr lang="en-IN" sz="1600" dirty="0">
                <a:solidFill>
                  <a:schemeClr val="tx1"/>
                </a:solidFill>
                <a:latin typeface="Cambria Math" panose="02040503050406030204" pitchFamily="18" charset="0"/>
                <a:ea typeface="Cambria Math" panose="02040503050406030204" pitchFamily="18" charset="0"/>
              </a:rPr>
              <a:t> from "@</a:t>
            </a:r>
            <a:r>
              <a:rPr lang="en-IN" sz="1600" dirty="0" err="1">
                <a:solidFill>
                  <a:schemeClr val="tx1"/>
                </a:solidFill>
                <a:latin typeface="Cambria Math" panose="02040503050406030204" pitchFamily="18" charset="0"/>
                <a:ea typeface="Cambria Math" panose="02040503050406030204" pitchFamily="18" charset="0"/>
              </a:rPr>
              <a:t>tensorflow</a:t>
            </a:r>
            <a:r>
              <a:rPr lang="en-IN" sz="1600" dirty="0">
                <a:solidFill>
                  <a:schemeClr val="tx1"/>
                </a:solidFill>
                <a:latin typeface="Cambria Math" panose="02040503050406030204" pitchFamily="18" charset="0"/>
                <a:ea typeface="Cambria Math" panose="02040503050406030204" pitchFamily="18" charset="0"/>
              </a:rPr>
              <a:t>-models/</a:t>
            </a:r>
            <a:r>
              <a:rPr lang="en-IN" sz="1600" dirty="0" err="1">
                <a:solidFill>
                  <a:schemeClr val="tx1"/>
                </a:solidFill>
                <a:latin typeface="Cambria Math" panose="02040503050406030204" pitchFamily="18" charset="0"/>
                <a:ea typeface="Cambria Math" panose="02040503050406030204" pitchFamily="18" charset="0"/>
              </a:rPr>
              <a:t>posenet</a:t>
            </a:r>
            <a:r>
              <a:rPr lang="en-IN" sz="1600" dirty="0">
                <a:solidFill>
                  <a:schemeClr val="tx1"/>
                </a:solidFill>
                <a:latin typeface="Cambria Math" panose="02040503050406030204" pitchFamily="18" charset="0"/>
                <a:ea typeface="Cambria Math" panose="02040503050406030204" pitchFamily="18" charset="0"/>
              </a:rPr>
              <a:t>";</a:t>
            </a:r>
          </a:p>
          <a:p>
            <a:pPr marL="114300" indent="0">
              <a:buNone/>
            </a:pPr>
            <a:r>
              <a:rPr lang="en-IN" sz="1600" dirty="0">
                <a:solidFill>
                  <a:schemeClr val="tx1"/>
                </a:solidFill>
                <a:latin typeface="Cambria Math" panose="02040503050406030204" pitchFamily="18" charset="0"/>
                <a:ea typeface="Cambria Math" panose="02040503050406030204" pitchFamily="18" charset="0"/>
              </a:rPr>
              <a:t>import Webcam from "react-webcam";</a:t>
            </a:r>
          </a:p>
          <a:p>
            <a:pPr marL="114300" indent="0">
              <a:buNone/>
            </a:pPr>
            <a:endParaRPr lang="en-IN" sz="1600" dirty="0">
              <a:solidFill>
                <a:schemeClr val="tx1"/>
              </a:solidFill>
              <a:latin typeface="Cambria Math" panose="02040503050406030204" pitchFamily="18" charset="0"/>
              <a:ea typeface="Cambria Math" panose="02040503050406030204" pitchFamily="18" charset="0"/>
            </a:endParaRPr>
          </a:p>
          <a:p>
            <a:pPr marL="114300" indent="0">
              <a:buNone/>
            </a:pPr>
            <a:r>
              <a:rPr lang="en-IN" sz="1800" dirty="0">
                <a:solidFill>
                  <a:schemeClr val="tx1"/>
                </a:solidFill>
                <a:latin typeface="Amasis MT Pro" panose="02040504050005020304" pitchFamily="18" charset="0"/>
                <a:ea typeface="Cambria Math" panose="02040503050406030204" pitchFamily="18" charset="0"/>
              </a:rPr>
              <a:t>2. Setup webcam and canvas</a:t>
            </a:r>
          </a:p>
          <a:p>
            <a:pPr marL="114300" indent="0">
              <a:buNone/>
            </a:pPr>
            <a:r>
              <a:rPr lang="en-IN" sz="1600" dirty="0">
                <a:solidFill>
                  <a:schemeClr val="tx1"/>
                </a:solidFill>
                <a:latin typeface="Cambria Math" panose="02040503050406030204" pitchFamily="18" charset="0"/>
                <a:ea typeface="Cambria Math" panose="02040503050406030204" pitchFamily="18" charset="0"/>
              </a:rPr>
              <a:t>Next, we’re going to set up our webcam and a canvas:</a:t>
            </a:r>
          </a:p>
          <a:p>
            <a:pPr marL="114300" indent="0">
              <a:buNone/>
            </a:pPr>
            <a:r>
              <a:rPr lang="en-IN" sz="1600" dirty="0" err="1">
                <a:solidFill>
                  <a:schemeClr val="tx1"/>
                </a:solidFill>
                <a:latin typeface="Cambria Math" panose="02040503050406030204" pitchFamily="18" charset="0"/>
                <a:ea typeface="Cambria Math" panose="02040503050406030204" pitchFamily="18" charset="0"/>
              </a:rPr>
              <a:t>const</a:t>
            </a:r>
            <a:r>
              <a:rPr lang="en-IN" sz="1600" dirty="0">
                <a:solidFill>
                  <a:schemeClr val="tx1"/>
                </a:solidFill>
                <a:latin typeface="Cambria Math" panose="02040503050406030204" pitchFamily="18" charset="0"/>
                <a:ea typeface="Cambria Math" panose="02040503050406030204" pitchFamily="18" charset="0"/>
              </a:rPr>
              <a:t> </a:t>
            </a:r>
            <a:r>
              <a:rPr lang="en-IN" sz="1600" dirty="0" err="1">
                <a:solidFill>
                  <a:schemeClr val="tx1"/>
                </a:solidFill>
                <a:latin typeface="Cambria Math" panose="02040503050406030204" pitchFamily="18" charset="0"/>
                <a:ea typeface="Cambria Math" panose="02040503050406030204" pitchFamily="18" charset="0"/>
              </a:rPr>
              <a:t>webcamRef</a:t>
            </a:r>
            <a:r>
              <a:rPr lang="en-IN" sz="1600" dirty="0">
                <a:solidFill>
                  <a:schemeClr val="tx1"/>
                </a:solidFill>
                <a:latin typeface="Cambria Math" panose="02040503050406030204" pitchFamily="18" charset="0"/>
                <a:ea typeface="Cambria Math" panose="02040503050406030204" pitchFamily="18" charset="0"/>
              </a:rPr>
              <a:t> = </a:t>
            </a:r>
            <a:r>
              <a:rPr lang="en-IN" sz="1600" dirty="0" err="1">
                <a:solidFill>
                  <a:schemeClr val="tx1"/>
                </a:solidFill>
                <a:latin typeface="Cambria Math" panose="02040503050406030204" pitchFamily="18" charset="0"/>
                <a:ea typeface="Cambria Math" panose="02040503050406030204" pitchFamily="18" charset="0"/>
              </a:rPr>
              <a:t>React.useRef</a:t>
            </a:r>
            <a:r>
              <a:rPr lang="en-IN" sz="1600" dirty="0">
                <a:solidFill>
                  <a:schemeClr val="tx1"/>
                </a:solidFill>
                <a:latin typeface="Cambria Math" panose="02040503050406030204" pitchFamily="18" charset="0"/>
                <a:ea typeface="Cambria Math" panose="02040503050406030204" pitchFamily="18" charset="0"/>
              </a:rPr>
              <a:t>(null);</a:t>
            </a:r>
          </a:p>
          <a:p>
            <a:pPr marL="114300" indent="0">
              <a:buNone/>
            </a:pPr>
            <a:r>
              <a:rPr lang="en-IN" sz="1600" dirty="0" err="1">
                <a:solidFill>
                  <a:schemeClr val="tx1"/>
                </a:solidFill>
                <a:latin typeface="Cambria Math" panose="02040503050406030204" pitchFamily="18" charset="0"/>
                <a:ea typeface="Cambria Math" panose="02040503050406030204" pitchFamily="18" charset="0"/>
              </a:rPr>
              <a:t>const</a:t>
            </a:r>
            <a:r>
              <a:rPr lang="en-IN" sz="1600" dirty="0">
                <a:solidFill>
                  <a:schemeClr val="tx1"/>
                </a:solidFill>
                <a:latin typeface="Cambria Math" panose="02040503050406030204" pitchFamily="18" charset="0"/>
                <a:ea typeface="Cambria Math" panose="02040503050406030204" pitchFamily="18" charset="0"/>
              </a:rPr>
              <a:t> </a:t>
            </a:r>
            <a:r>
              <a:rPr lang="en-IN" sz="1600" dirty="0" err="1">
                <a:solidFill>
                  <a:schemeClr val="tx1"/>
                </a:solidFill>
                <a:latin typeface="Cambria Math" panose="02040503050406030204" pitchFamily="18" charset="0"/>
                <a:ea typeface="Cambria Math" panose="02040503050406030204" pitchFamily="18" charset="0"/>
              </a:rPr>
              <a:t>canvasRef</a:t>
            </a:r>
            <a:r>
              <a:rPr lang="en-IN" sz="1600" dirty="0">
                <a:solidFill>
                  <a:schemeClr val="tx1"/>
                </a:solidFill>
                <a:latin typeface="Cambria Math" panose="02040503050406030204" pitchFamily="18" charset="0"/>
                <a:ea typeface="Cambria Math" panose="02040503050406030204" pitchFamily="18" charset="0"/>
              </a:rPr>
              <a:t> = </a:t>
            </a:r>
            <a:r>
              <a:rPr lang="en-IN" sz="1600" dirty="0" err="1">
                <a:solidFill>
                  <a:schemeClr val="tx1"/>
                </a:solidFill>
                <a:latin typeface="Cambria Math" panose="02040503050406030204" pitchFamily="18" charset="0"/>
                <a:ea typeface="Cambria Math" panose="02040503050406030204" pitchFamily="18" charset="0"/>
              </a:rPr>
              <a:t>React.useRef</a:t>
            </a:r>
            <a:r>
              <a:rPr lang="en-IN" sz="1600" dirty="0">
                <a:solidFill>
                  <a:schemeClr val="tx1"/>
                </a:solidFill>
                <a:latin typeface="Cambria Math" panose="02040503050406030204" pitchFamily="18" charset="0"/>
                <a:ea typeface="Cambria Math" panose="02040503050406030204" pitchFamily="18" charset="0"/>
              </a:rPr>
              <a:t>(null);</a:t>
            </a:r>
          </a:p>
        </p:txBody>
      </p:sp>
      <p:sp>
        <p:nvSpPr>
          <p:cNvPr id="5" name="TextBox 4">
            <a:extLst>
              <a:ext uri="{FF2B5EF4-FFF2-40B4-BE49-F238E27FC236}">
                <a16:creationId xmlns:a16="http://schemas.microsoft.com/office/drawing/2014/main" id="{CC3B4A00-2883-39A7-6D3C-F1BD89C02EDF}"/>
              </a:ext>
            </a:extLst>
          </p:cNvPr>
          <p:cNvSpPr txBox="1"/>
          <p:nvPr/>
        </p:nvSpPr>
        <p:spPr>
          <a:xfrm>
            <a:off x="7807639" y="175273"/>
            <a:ext cx="598394" cy="461665"/>
          </a:xfrm>
          <a:prstGeom prst="rect">
            <a:avLst/>
          </a:prstGeom>
          <a:noFill/>
        </p:spPr>
        <p:txBody>
          <a:bodyPr wrap="square" rtlCol="0">
            <a:spAutoFit/>
          </a:bodyPr>
          <a:lstStyle/>
          <a:p>
            <a:r>
              <a:rPr lang="en-US" sz="2400" b="1" dirty="0">
                <a:solidFill>
                  <a:schemeClr val="bg1"/>
                </a:solidFill>
                <a:latin typeface="Cambria Math" panose="02040503050406030204" pitchFamily="18" charset="0"/>
                <a:ea typeface="Cambria Math" panose="02040503050406030204" pitchFamily="18" charset="0"/>
              </a:rPr>
              <a:t>14</a:t>
            </a:r>
            <a:endParaRPr lang="en-IN" sz="2400" b="1" dirty="0">
              <a:solidFill>
                <a:schemeClr val="bg1"/>
              </a:solidFill>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4424A9B0-3C02-E119-DE35-89EBADF0548A}"/>
              </a:ext>
            </a:extLst>
          </p:cNvPr>
          <p:cNvSpPr txBox="1"/>
          <p:nvPr/>
        </p:nvSpPr>
        <p:spPr>
          <a:xfrm>
            <a:off x="6629400" y="2402761"/>
            <a:ext cx="1990165" cy="2123658"/>
          </a:xfrm>
          <a:prstGeom prst="rect">
            <a:avLst/>
          </a:prstGeom>
          <a:noFill/>
        </p:spPr>
        <p:txBody>
          <a:bodyPr wrap="square" rtlCol="0">
            <a:spAutoFit/>
          </a:bodyPr>
          <a:lstStyle/>
          <a:p>
            <a:pPr marL="114300" indent="0">
              <a:buNone/>
            </a:pPr>
            <a:r>
              <a:rPr lang="en-IN" dirty="0">
                <a:latin typeface="Amasis MT Pro" panose="02040504050005020304" pitchFamily="18" charset="0"/>
                <a:ea typeface="Cambria Math" panose="02040503050406030204" pitchFamily="18" charset="0"/>
              </a:rPr>
              <a:t>3. Detecting the webcam.</a:t>
            </a:r>
          </a:p>
          <a:p>
            <a:pPr marL="114300" indent="0" algn="just">
              <a:buNone/>
            </a:pPr>
            <a:r>
              <a:rPr lang="en-IN" sz="1600" dirty="0">
                <a:latin typeface="Cambria Math" panose="02040503050406030204" pitchFamily="18" charset="0"/>
                <a:ea typeface="Cambria Math" panose="02040503050406030204" pitchFamily="18" charset="0"/>
              </a:rPr>
              <a:t>Next, we need to create a function that grabs the video properties and handles the video adjustments.</a:t>
            </a:r>
          </a:p>
        </p:txBody>
      </p:sp>
    </p:spTree>
    <p:extLst>
      <p:ext uri="{BB962C8B-B14F-4D97-AF65-F5344CB8AC3E}">
        <p14:creationId xmlns:p14="http://schemas.microsoft.com/office/powerpoint/2010/main" val="6362331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36" name="Rectangle 35">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Oval 36">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9">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3"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44"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6" name="Rectangle 45">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187" y="355308"/>
            <a:ext cx="8420318" cy="4427122"/>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C42B398A-9BF3-D205-A552-E5C84DCCF60D}"/>
              </a:ext>
            </a:extLst>
          </p:cNvPr>
          <p:cNvSpPr>
            <a:spLocks noGrp="1"/>
          </p:cNvSpPr>
          <p:nvPr>
            <p:ph type="sldNum" idx="12"/>
          </p:nvPr>
        </p:nvSpPr>
        <p:spPr>
          <a:xfrm>
            <a:off x="7786932" y="134619"/>
            <a:ext cx="597204"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400" b="1">
                <a:solidFill>
                  <a:srgbClr val="FFFFFF"/>
                </a:solidFill>
              </a:rPr>
              <a:pPr lvl="0" indent="0">
                <a:lnSpc>
                  <a:spcPct val="90000"/>
                </a:lnSpc>
                <a:spcBef>
                  <a:spcPts val="0"/>
                </a:spcBef>
                <a:spcAft>
                  <a:spcPts val="600"/>
                </a:spcAft>
                <a:buNone/>
              </a:pPr>
              <a:t>15</a:t>
            </a:fld>
            <a:endParaRPr lang="en-US" sz="2800" b="1" dirty="0">
              <a:solidFill>
                <a:srgbClr val="FFFFFF"/>
              </a:solidFill>
            </a:endParaRPr>
          </a:p>
        </p:txBody>
      </p:sp>
      <p:sp>
        <p:nvSpPr>
          <p:cNvPr id="3" name="Text Placeholder 2">
            <a:extLst>
              <a:ext uri="{FF2B5EF4-FFF2-40B4-BE49-F238E27FC236}">
                <a16:creationId xmlns:a16="http://schemas.microsoft.com/office/drawing/2014/main" id="{23EC8C0B-A03A-EFB6-79D3-1F09F651A4F6}"/>
              </a:ext>
            </a:extLst>
          </p:cNvPr>
          <p:cNvSpPr>
            <a:spLocks noGrp="1"/>
          </p:cNvSpPr>
          <p:nvPr>
            <p:ph type="body" idx="1"/>
          </p:nvPr>
        </p:nvSpPr>
        <p:spPr>
          <a:xfrm>
            <a:off x="634382" y="606423"/>
            <a:ext cx="4145972" cy="3834492"/>
          </a:xfrm>
        </p:spPr>
        <p:txBody>
          <a:bodyPr vert="horz" lIns="91440" tIns="45720" rIns="91440" bIns="45720" rtlCol="0" anchor="ctr">
            <a:normAutofit/>
          </a:bodyPr>
          <a:lstStyle/>
          <a:p>
            <a:pPr marL="114300" indent="0" defTabSz="457200">
              <a:lnSpc>
                <a:spcPct val="90000"/>
              </a:lnSpc>
              <a:spcBef>
                <a:spcPts val="1000"/>
              </a:spcBef>
              <a:buSzPct val="80000"/>
              <a:buNone/>
            </a:pPr>
            <a:r>
              <a:rPr lang="en-US" sz="1800" dirty="0">
                <a:solidFill>
                  <a:schemeClr val="tx1"/>
                </a:solidFill>
                <a:latin typeface="Amasis MT Pro" panose="02040504050005020304" pitchFamily="18" charset="0"/>
                <a:ea typeface="Cambria Math" panose="02040503050406030204" pitchFamily="18" charset="0"/>
              </a:rPr>
              <a:t>4. Loading the </a:t>
            </a:r>
            <a:r>
              <a:rPr lang="en-US" sz="1800" dirty="0" err="1">
                <a:solidFill>
                  <a:schemeClr val="tx1"/>
                </a:solidFill>
                <a:latin typeface="Amasis MT Pro" panose="02040504050005020304" pitchFamily="18" charset="0"/>
                <a:ea typeface="Cambria Math" panose="02040503050406030204" pitchFamily="18" charset="0"/>
              </a:rPr>
              <a:t>PoseNet</a:t>
            </a:r>
            <a:r>
              <a:rPr lang="en-US" sz="1800" dirty="0">
                <a:solidFill>
                  <a:schemeClr val="tx1"/>
                </a:solidFill>
                <a:latin typeface="Amasis MT Pro" panose="02040504050005020304" pitchFamily="18" charset="0"/>
                <a:ea typeface="Cambria Math" panose="02040503050406030204" pitchFamily="18" charset="0"/>
              </a:rPr>
              <a:t> model</a:t>
            </a:r>
          </a:p>
          <a:p>
            <a:pPr marL="114300" indent="0" defTabSz="457200">
              <a:lnSpc>
                <a:spcPct val="90000"/>
              </a:lnSpc>
              <a:spcBef>
                <a:spcPts val="1000"/>
              </a:spcBef>
              <a:buSzPct val="80000"/>
              <a:buNone/>
            </a:pPr>
            <a:r>
              <a:rPr lang="en-US" sz="1600" dirty="0">
                <a:solidFill>
                  <a:schemeClr val="tx1"/>
                </a:solidFill>
                <a:latin typeface="Cambria Math" panose="02040503050406030204" pitchFamily="18" charset="0"/>
                <a:ea typeface="Cambria Math" panose="02040503050406030204" pitchFamily="18" charset="0"/>
              </a:rPr>
              <a:t>In this step, we’re going to load the pre-trained </a:t>
            </a:r>
            <a:r>
              <a:rPr lang="en-US" sz="1600" dirty="0" err="1">
                <a:solidFill>
                  <a:schemeClr val="tx1"/>
                </a:solidFill>
                <a:latin typeface="Cambria Math" panose="02040503050406030204" pitchFamily="18" charset="0"/>
                <a:ea typeface="Cambria Math" panose="02040503050406030204" pitchFamily="18" charset="0"/>
              </a:rPr>
              <a:t>PoseNet</a:t>
            </a:r>
            <a:r>
              <a:rPr lang="en-US" sz="1600" dirty="0">
                <a:solidFill>
                  <a:schemeClr val="tx1"/>
                </a:solidFill>
                <a:latin typeface="Cambria Math" panose="02040503050406030204" pitchFamily="18" charset="0"/>
                <a:ea typeface="Cambria Math" panose="02040503050406030204" pitchFamily="18" charset="0"/>
              </a:rPr>
              <a:t> Model that we installed and imported earlier. </a:t>
            </a:r>
          </a:p>
          <a:p>
            <a:pPr marL="114300" indent="0" defTabSz="457200">
              <a:lnSpc>
                <a:spcPct val="90000"/>
              </a:lnSpc>
              <a:spcBef>
                <a:spcPts val="1000"/>
              </a:spcBef>
              <a:buSzPct val="80000"/>
              <a:buNone/>
            </a:pPr>
            <a:r>
              <a:rPr lang="en-US" sz="1800" dirty="0">
                <a:solidFill>
                  <a:schemeClr val="tx1"/>
                </a:solidFill>
                <a:latin typeface="Amasis MT Pro" panose="02040504050005020304" pitchFamily="18" charset="0"/>
                <a:ea typeface="Cambria Math" panose="02040503050406030204" pitchFamily="18" charset="0"/>
              </a:rPr>
              <a:t>5. Drawing Utilities from TensorFlow</a:t>
            </a:r>
          </a:p>
          <a:p>
            <a:pPr marL="114300" indent="0" defTabSz="457200">
              <a:lnSpc>
                <a:spcPct val="90000"/>
              </a:lnSpc>
              <a:spcBef>
                <a:spcPts val="1000"/>
              </a:spcBef>
              <a:buSzPct val="80000"/>
              <a:buNone/>
            </a:pPr>
            <a:r>
              <a:rPr lang="en-US" sz="1600" dirty="0">
                <a:solidFill>
                  <a:schemeClr val="tx1"/>
                </a:solidFill>
                <a:latin typeface="Cambria Math" panose="02040503050406030204" pitchFamily="18" charset="0"/>
                <a:ea typeface="Cambria Math" panose="02040503050406030204" pitchFamily="18" charset="0"/>
              </a:rPr>
              <a:t>In this step, we are going to start drawing the pose estimation key points on our canvas in order to demonstrate that our model works well.</a:t>
            </a:r>
          </a:p>
          <a:p>
            <a:pPr marL="114300" indent="0" defTabSz="457200">
              <a:lnSpc>
                <a:spcPct val="90000"/>
              </a:lnSpc>
              <a:spcBef>
                <a:spcPts val="1000"/>
              </a:spcBef>
              <a:buSzPct val="80000"/>
              <a:buNone/>
            </a:pPr>
            <a:r>
              <a:rPr lang="en-US" sz="1800" dirty="0">
                <a:solidFill>
                  <a:schemeClr val="tx1"/>
                </a:solidFill>
                <a:latin typeface="Amasis MT Pro" panose="02040504050005020304" pitchFamily="18" charset="0"/>
                <a:ea typeface="Cambria Math" panose="02040503050406030204" pitchFamily="18" charset="0"/>
              </a:rPr>
              <a:t>6. Draw functions</a:t>
            </a:r>
          </a:p>
          <a:p>
            <a:pPr marL="114300" indent="0" defTabSz="457200">
              <a:lnSpc>
                <a:spcPct val="90000"/>
              </a:lnSpc>
              <a:spcBef>
                <a:spcPts val="1000"/>
              </a:spcBef>
              <a:buSzPct val="80000"/>
              <a:buNone/>
            </a:pPr>
            <a:r>
              <a:rPr lang="en-US" sz="1600" dirty="0">
                <a:solidFill>
                  <a:schemeClr val="tx1"/>
                </a:solidFill>
                <a:latin typeface="Cambria Math" panose="02040503050406030204" pitchFamily="18" charset="0"/>
                <a:ea typeface="Cambria Math" panose="02040503050406030204" pitchFamily="18" charset="0"/>
              </a:rPr>
              <a:t>Here, we’re going to implement a function called draw Result that shows the pose estimation results on the canvas</a:t>
            </a:r>
          </a:p>
        </p:txBody>
      </p:sp>
      <p:pic>
        <p:nvPicPr>
          <p:cNvPr id="5" name="Picture 4" descr="Application&#10;&#10;Description automatically generated">
            <a:extLst>
              <a:ext uri="{FF2B5EF4-FFF2-40B4-BE49-F238E27FC236}">
                <a16:creationId xmlns:a16="http://schemas.microsoft.com/office/drawing/2014/main" id="{3EC108BB-ADEA-2814-2FEA-651109654973}"/>
              </a:ext>
            </a:extLst>
          </p:cNvPr>
          <p:cNvPicPr>
            <a:picLocks noChangeAspect="1"/>
          </p:cNvPicPr>
          <p:nvPr/>
        </p:nvPicPr>
        <p:blipFill>
          <a:blip r:embed="rId3"/>
          <a:stretch>
            <a:fillRect/>
          </a:stretch>
        </p:blipFill>
        <p:spPr>
          <a:xfrm>
            <a:off x="5057549" y="797562"/>
            <a:ext cx="3415423" cy="3781143"/>
          </a:xfrm>
          <a:prstGeom prst="rect">
            <a:avLst/>
          </a:prstGeom>
        </p:spPr>
      </p:pic>
    </p:spTree>
    <p:extLst>
      <p:ext uri="{BB962C8B-B14F-4D97-AF65-F5344CB8AC3E}">
        <p14:creationId xmlns:p14="http://schemas.microsoft.com/office/powerpoint/2010/main" val="17109736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2832934" y="329453"/>
            <a:ext cx="3478129" cy="61969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sz="3600" u="sng" dirty="0">
                <a:latin typeface="Amasis MT Pro Black" panose="02040A04050005020304" pitchFamily="18" charset="0"/>
              </a:rPr>
              <a:t>FIGMA DESIGN</a:t>
            </a:r>
          </a:p>
        </p:txBody>
      </p:sp>
      <p:pic>
        <p:nvPicPr>
          <p:cNvPr id="158" name="Google Shape;158;p26"/>
          <p:cNvPicPr preferRelativeResize="0"/>
          <p:nvPr/>
        </p:nvPicPr>
        <p:blipFill>
          <a:blip r:embed="rId3">
            <a:alphaModFix/>
          </a:blip>
          <a:stretch>
            <a:fillRect/>
          </a:stretch>
        </p:blipFill>
        <p:spPr>
          <a:xfrm>
            <a:off x="387899" y="1112017"/>
            <a:ext cx="8368200" cy="3944800"/>
          </a:xfrm>
          <a:prstGeom prst="rect">
            <a:avLst/>
          </a:prstGeom>
          <a:noFill/>
          <a:ln>
            <a:noFill/>
          </a:ln>
        </p:spPr>
      </p:pic>
      <p:sp>
        <p:nvSpPr>
          <p:cNvPr id="2" name="TextBox 1">
            <a:extLst>
              <a:ext uri="{FF2B5EF4-FFF2-40B4-BE49-F238E27FC236}">
                <a16:creationId xmlns:a16="http://schemas.microsoft.com/office/drawing/2014/main" id="{C4C7BEE4-01E7-0A40-831A-391F283C9039}"/>
              </a:ext>
            </a:extLst>
          </p:cNvPr>
          <p:cNvSpPr txBox="1"/>
          <p:nvPr/>
        </p:nvSpPr>
        <p:spPr>
          <a:xfrm flipH="1">
            <a:off x="7824842" y="177633"/>
            <a:ext cx="525781" cy="461665"/>
          </a:xfrm>
          <a:prstGeom prst="rect">
            <a:avLst/>
          </a:prstGeom>
          <a:noFill/>
        </p:spPr>
        <p:txBody>
          <a:bodyPr wrap="square" rtlCol="0">
            <a:spAutoFit/>
          </a:bodyPr>
          <a:lstStyle/>
          <a:p>
            <a:r>
              <a:rPr lang="en-US" sz="2400" b="1" dirty="0">
                <a:solidFill>
                  <a:schemeClr val="bg1"/>
                </a:solidFill>
              </a:rPr>
              <a:t>16</a:t>
            </a:r>
            <a:endParaRPr lang="en-IN"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878380" y="383241"/>
            <a:ext cx="3387237" cy="477371"/>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sz="3200" u="sng" dirty="0">
                <a:latin typeface="Amasis MT Pro Medium" panose="02040604050005020304" pitchFamily="18" charset="0"/>
              </a:rPr>
              <a:t>Page 1: Home Page</a:t>
            </a:r>
            <a:endParaRPr sz="3200" u="sng" dirty="0">
              <a:latin typeface="Amasis MT Pro Medium" panose="02040604050005020304" pitchFamily="18" charset="0"/>
            </a:endParaRPr>
          </a:p>
        </p:txBody>
      </p:sp>
      <p:pic>
        <p:nvPicPr>
          <p:cNvPr id="166" name="Google Shape;166;p27"/>
          <p:cNvPicPr preferRelativeResize="0"/>
          <p:nvPr/>
        </p:nvPicPr>
        <p:blipFill rotWithShape="1">
          <a:blip r:embed="rId3">
            <a:alphaModFix/>
          </a:blip>
          <a:srcRect l="587" r="1"/>
          <a:stretch/>
        </p:blipFill>
        <p:spPr>
          <a:xfrm>
            <a:off x="412464" y="988358"/>
            <a:ext cx="8319071" cy="4155141"/>
          </a:xfrm>
          <a:prstGeom prst="rect">
            <a:avLst/>
          </a:prstGeom>
          <a:noFill/>
          <a:ln>
            <a:noFill/>
          </a:ln>
        </p:spPr>
      </p:pic>
      <p:sp>
        <p:nvSpPr>
          <p:cNvPr id="2" name="TextBox 1">
            <a:extLst>
              <a:ext uri="{FF2B5EF4-FFF2-40B4-BE49-F238E27FC236}">
                <a16:creationId xmlns:a16="http://schemas.microsoft.com/office/drawing/2014/main" id="{FD0475C5-DA93-C78C-0EFC-131D331D1AFB}"/>
              </a:ext>
            </a:extLst>
          </p:cNvPr>
          <p:cNvSpPr txBox="1"/>
          <p:nvPr/>
        </p:nvSpPr>
        <p:spPr>
          <a:xfrm flipH="1">
            <a:off x="7804671" y="169432"/>
            <a:ext cx="519058" cy="461665"/>
          </a:xfrm>
          <a:prstGeom prst="rect">
            <a:avLst/>
          </a:prstGeom>
          <a:noFill/>
        </p:spPr>
        <p:txBody>
          <a:bodyPr wrap="square" rtlCol="0">
            <a:spAutoFit/>
          </a:bodyPr>
          <a:lstStyle/>
          <a:p>
            <a:r>
              <a:rPr lang="en-US" sz="2400" b="1" dirty="0">
                <a:solidFill>
                  <a:schemeClr val="bg1"/>
                </a:solidFill>
                <a:latin typeface="Cambria Math" panose="02040503050406030204" pitchFamily="18" charset="0"/>
                <a:ea typeface="Cambria Math" panose="02040503050406030204" pitchFamily="18" charset="0"/>
              </a:rPr>
              <a:t>17</a:t>
            </a:r>
            <a:endParaRPr lang="en-IN" sz="2400" b="1" dirty="0">
              <a:solidFill>
                <a:schemeClr val="bg1"/>
              </a:solidFill>
              <a:latin typeface="Cambria Math" panose="02040503050406030204" pitchFamily="18" charset="0"/>
              <a:ea typeface="Cambria Math" panose="02040503050406030204" pitchFamily="18" charset="0"/>
            </a:endParaRPr>
          </a:p>
        </p:txBody>
      </p:sp>
    </p:spTree>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801390" y="342899"/>
            <a:ext cx="5541220" cy="5446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u="sng" dirty="0">
                <a:latin typeface="Amasis MT Pro Medium" panose="02040604050005020304" pitchFamily="18" charset="0"/>
              </a:rPr>
              <a:t>Page 2: For Estimating Poses</a:t>
            </a:r>
            <a:endParaRPr sz="3200" u="sng" dirty="0">
              <a:latin typeface="Amasis MT Pro Medium" panose="02040604050005020304" pitchFamily="18" charset="0"/>
            </a:endParaRPr>
          </a:p>
        </p:txBody>
      </p:sp>
      <p:pic>
        <p:nvPicPr>
          <p:cNvPr id="174" name="Google Shape;174;p28"/>
          <p:cNvPicPr preferRelativeResize="0"/>
          <p:nvPr/>
        </p:nvPicPr>
        <p:blipFill>
          <a:blip r:embed="rId3">
            <a:alphaModFix/>
          </a:blip>
          <a:stretch>
            <a:fillRect/>
          </a:stretch>
        </p:blipFill>
        <p:spPr>
          <a:xfrm>
            <a:off x="387900" y="1060805"/>
            <a:ext cx="8366135" cy="3999374"/>
          </a:xfrm>
          <a:prstGeom prst="rect">
            <a:avLst/>
          </a:prstGeom>
          <a:noFill/>
          <a:ln>
            <a:noFill/>
          </a:ln>
        </p:spPr>
      </p:pic>
      <p:sp>
        <p:nvSpPr>
          <p:cNvPr id="2" name="TextBox 1">
            <a:extLst>
              <a:ext uri="{FF2B5EF4-FFF2-40B4-BE49-F238E27FC236}">
                <a16:creationId xmlns:a16="http://schemas.microsoft.com/office/drawing/2014/main" id="{EB9FFCC9-637F-0B31-A0AF-51B684F6C20B}"/>
              </a:ext>
            </a:extLst>
          </p:cNvPr>
          <p:cNvSpPr txBox="1"/>
          <p:nvPr/>
        </p:nvSpPr>
        <p:spPr>
          <a:xfrm flipH="1">
            <a:off x="7824843" y="201705"/>
            <a:ext cx="532505" cy="461665"/>
          </a:xfrm>
          <a:prstGeom prst="rect">
            <a:avLst/>
          </a:prstGeom>
          <a:noFill/>
        </p:spPr>
        <p:txBody>
          <a:bodyPr wrap="square" rtlCol="0">
            <a:spAutoFit/>
          </a:bodyPr>
          <a:lstStyle/>
          <a:p>
            <a:r>
              <a:rPr lang="en-US" sz="2400" b="1" dirty="0">
                <a:solidFill>
                  <a:schemeClr val="bg1"/>
                </a:solidFill>
              </a:rPr>
              <a:t>18</a:t>
            </a:r>
            <a:endParaRPr lang="en-IN" sz="2400" b="1" dirty="0">
              <a:solidFill>
                <a:schemeClr val="bg1"/>
              </a:solidFill>
            </a:endParaRP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1878194" y="316006"/>
            <a:ext cx="5387612" cy="564777"/>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sz="3200" u="sng" dirty="0">
                <a:latin typeface="Amasis MT Pro Medium" panose="02040604050005020304" pitchFamily="18" charset="0"/>
              </a:rPr>
              <a:t>Page 3:  Audience Awareness</a:t>
            </a:r>
            <a:endParaRPr sz="3200" u="sng" dirty="0">
              <a:latin typeface="Amasis MT Pro Medium" panose="02040604050005020304" pitchFamily="18" charset="0"/>
            </a:endParaRPr>
          </a:p>
        </p:txBody>
      </p:sp>
      <p:pic>
        <p:nvPicPr>
          <p:cNvPr id="182" name="Google Shape;182;p29"/>
          <p:cNvPicPr preferRelativeResize="0"/>
          <p:nvPr/>
        </p:nvPicPr>
        <p:blipFill>
          <a:blip r:embed="rId3">
            <a:alphaModFix/>
          </a:blip>
          <a:stretch>
            <a:fillRect/>
          </a:stretch>
        </p:blipFill>
        <p:spPr>
          <a:xfrm>
            <a:off x="387900" y="974913"/>
            <a:ext cx="8368199" cy="4168588"/>
          </a:xfrm>
          <a:prstGeom prst="rect">
            <a:avLst/>
          </a:prstGeom>
          <a:noFill/>
          <a:ln>
            <a:noFill/>
          </a:ln>
        </p:spPr>
      </p:pic>
      <p:sp>
        <p:nvSpPr>
          <p:cNvPr id="2" name="TextBox 1">
            <a:extLst>
              <a:ext uri="{FF2B5EF4-FFF2-40B4-BE49-F238E27FC236}">
                <a16:creationId xmlns:a16="http://schemas.microsoft.com/office/drawing/2014/main" id="{5B61D446-543B-4931-0F7A-EB3094772477}"/>
              </a:ext>
            </a:extLst>
          </p:cNvPr>
          <p:cNvSpPr txBox="1"/>
          <p:nvPr/>
        </p:nvSpPr>
        <p:spPr>
          <a:xfrm flipH="1">
            <a:off x="7831566" y="188258"/>
            <a:ext cx="545952" cy="461665"/>
          </a:xfrm>
          <a:prstGeom prst="rect">
            <a:avLst/>
          </a:prstGeom>
          <a:noFill/>
        </p:spPr>
        <p:txBody>
          <a:bodyPr wrap="square" rtlCol="0">
            <a:spAutoFit/>
          </a:bodyPr>
          <a:lstStyle/>
          <a:p>
            <a:r>
              <a:rPr lang="en-US" sz="2400" b="1" dirty="0">
                <a:solidFill>
                  <a:schemeClr val="bg1"/>
                </a:solidFill>
              </a:rPr>
              <a:t>19</a:t>
            </a:r>
            <a:endParaRPr lang="en-IN"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Shape 62"/>
        <p:cNvGrpSpPr/>
        <p:nvPr/>
      </p:nvGrpSpPr>
      <p:grpSpPr>
        <a:xfrm>
          <a:off x="0" y="0"/>
          <a:ext cx="0" cy="0"/>
          <a:chOff x="0" y="0"/>
          <a:chExt cx="0" cy="0"/>
        </a:xfrm>
      </p:grpSpPr>
      <p:grpSp>
        <p:nvGrpSpPr>
          <p:cNvPr id="71" name="Group 70">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72" name="Rectangle 71">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2" name="Rectangle 81">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84" name="Group 83">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85" name="Rectangle 84">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6" name="Oval 85">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7" name="Oval 86">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8" name="Rectangle 87">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9"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0"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1"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63" name="Google Shape;63;p13"/>
          <p:cNvSpPr txBox="1">
            <a:spLocks noGrp="1"/>
          </p:cNvSpPr>
          <p:nvPr>
            <p:ph type="ctrTitle"/>
          </p:nvPr>
        </p:nvSpPr>
        <p:spPr>
          <a:xfrm>
            <a:off x="651415" y="543110"/>
            <a:ext cx="2915860" cy="4057279"/>
          </a:xfrm>
          <a:prstGeom prst="rect">
            <a:avLst/>
          </a:prstGeom>
          <a:noFill/>
        </p:spPr>
        <p:txBody>
          <a:bodyPr spcFirstLastPara="1" vert="horz" lIns="91440" tIns="45720" rIns="91440" bIns="45720" rtlCol="0" anchor="ctr" anchorCtr="0">
            <a:normAutofit/>
          </a:bodyPr>
          <a:lstStyle/>
          <a:p>
            <a:pPr marL="0" lvl="0" indent="0" defTabSz="457200">
              <a:spcAft>
                <a:spcPts val="0"/>
              </a:spcAft>
            </a:pPr>
            <a:r>
              <a:rPr lang="en-US" sz="4400" b="1" dirty="0">
                <a:solidFill>
                  <a:srgbClr val="EBEBEB"/>
                </a:solidFill>
                <a:latin typeface="Cambria Math" panose="02040503050406030204" pitchFamily="18" charset="0"/>
                <a:ea typeface="Cambria Math" panose="02040503050406030204" pitchFamily="18" charset="0"/>
                <a:sym typeface="Montserrat"/>
              </a:rPr>
              <a:t>Real Time Human Pose Estimation</a:t>
            </a:r>
            <a:endParaRPr lang="en-US" sz="4400" b="1" dirty="0">
              <a:solidFill>
                <a:srgbClr val="EBEBEB"/>
              </a:solidFill>
              <a:latin typeface="Cambria Math" panose="02040503050406030204" pitchFamily="18" charset="0"/>
              <a:ea typeface="Cambria Math" panose="02040503050406030204" pitchFamily="18" charset="0"/>
            </a:endParaRPr>
          </a:p>
        </p:txBody>
      </p:sp>
      <p:sp>
        <p:nvSpPr>
          <p:cNvPr id="93" name="Rectangle 92">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5" name="Google Shape;65;p13"/>
          <p:cNvSpPr txBox="1">
            <a:spLocks noGrp="1"/>
          </p:cNvSpPr>
          <p:nvPr>
            <p:ph type="sldNum" sz="quarter" idx="12"/>
          </p:nvPr>
        </p:nvSpPr>
        <p:spPr>
          <a:xfrm>
            <a:off x="7760565" y="161160"/>
            <a:ext cx="628649" cy="575766"/>
          </a:xfrm>
          <a:prstGeom prst="rect">
            <a:avLst/>
          </a:prstGeom>
        </p:spPr>
        <p:txBody>
          <a:bodyPr spcFirstLastPara="1" vert="horz" lIns="91440" tIns="45720" rIns="91440" bIns="45720" rtlCol="0" anchor="b" anchorCtr="0">
            <a:normAutofit/>
          </a:bodyPr>
          <a:lstStyle/>
          <a:p>
            <a:pPr lvl="0" indent="0">
              <a:lnSpc>
                <a:spcPct val="90000"/>
              </a:lnSpc>
              <a:spcBef>
                <a:spcPts val="0"/>
              </a:spcBef>
              <a:spcAft>
                <a:spcPts val="600"/>
              </a:spcAft>
              <a:buNone/>
            </a:pPr>
            <a:fld id="{00000000-1234-1234-1234-123412341234}" type="slidenum">
              <a:rPr lang="en-US" sz="2800" b="1" i="0" kern="1200">
                <a:solidFill>
                  <a:schemeClr val="bg1">
                    <a:lumMod val="95000"/>
                  </a:schemeClr>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2</a:t>
            </a:fld>
            <a:endParaRPr lang="en-US" sz="2800" b="1" i="0" kern="1200" dirty="0">
              <a:solidFill>
                <a:schemeClr val="bg1">
                  <a:lumMod val="95000"/>
                </a:schemeClr>
              </a:solidFill>
              <a:latin typeface="Cambria Math" panose="02040503050406030204" pitchFamily="18" charset="0"/>
              <a:ea typeface="Cambria Math" panose="02040503050406030204" pitchFamily="18" charset="0"/>
            </a:endParaRPr>
          </a:p>
        </p:txBody>
      </p:sp>
      <p:graphicFrame>
        <p:nvGraphicFramePr>
          <p:cNvPr id="67" name="Google Shape;64;p13">
            <a:extLst>
              <a:ext uri="{FF2B5EF4-FFF2-40B4-BE49-F238E27FC236}">
                <a16:creationId xmlns:a16="http://schemas.microsoft.com/office/drawing/2014/main" id="{98F3EE94-9203-0819-14A5-346649E49939}"/>
              </a:ext>
            </a:extLst>
          </p:cNvPr>
          <p:cNvGraphicFramePr/>
          <p:nvPr>
            <p:extLst>
              <p:ext uri="{D42A27DB-BD31-4B8C-83A1-F6EECF244321}">
                <p14:modId xmlns:p14="http://schemas.microsoft.com/office/powerpoint/2010/main" val="2100110784"/>
              </p:ext>
            </p:extLst>
          </p:nvPr>
        </p:nvGraphicFramePr>
        <p:xfrm>
          <a:off x="3895725" y="877390"/>
          <a:ext cx="4493489" cy="39350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2281606" y="733690"/>
            <a:ext cx="4580788"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3200" u="sng" dirty="0">
                <a:latin typeface="Amasis MT Pro Black" panose="02040A04050005020304" pitchFamily="18" charset="0"/>
              </a:rPr>
              <a:t>CONCLUSION</a:t>
            </a:r>
            <a:endParaRPr lang="en-GB" dirty="0">
              <a:latin typeface="Amasis MT Pro Black" panose="02040A04050005020304" pitchFamily="18" charset="0"/>
            </a:endParaRPr>
          </a:p>
        </p:txBody>
      </p:sp>
      <p:sp>
        <p:nvSpPr>
          <p:cNvPr id="189" name="Google Shape;189;p30"/>
          <p:cNvSpPr txBox="1">
            <a:spLocks noGrp="1"/>
          </p:cNvSpPr>
          <p:nvPr>
            <p:ph type="body" idx="1"/>
          </p:nvPr>
        </p:nvSpPr>
        <p:spPr>
          <a:xfrm>
            <a:off x="462891" y="2043953"/>
            <a:ext cx="8218218" cy="2884394"/>
          </a:xfrm>
          <a:prstGeom prst="rect">
            <a:avLst/>
          </a:prstGeom>
        </p:spPr>
        <p:txBody>
          <a:bodyPr spcFirstLastPara="1" wrap="square" lIns="91425" tIns="91425" rIns="91425" bIns="91425" anchor="t" anchorCtr="0">
            <a:normAutofit/>
          </a:bodyPr>
          <a:lstStyle/>
          <a:p>
            <a:pPr marL="0" indent="0" algn="just">
              <a:lnSpc>
                <a:spcPct val="110000"/>
              </a:lnSpc>
              <a:spcAft>
                <a:spcPts val="1200"/>
              </a:spcAft>
              <a:buNone/>
            </a:pPr>
            <a:r>
              <a:rPr lang="en-IN" sz="2000" dirty="0">
                <a:solidFill>
                  <a:schemeClr val="tx1"/>
                </a:solidFill>
                <a:effectLst/>
                <a:latin typeface="Cambria Math" panose="02040503050406030204" pitchFamily="18" charset="0"/>
                <a:ea typeface="Cambria Math" panose="02040503050406030204" pitchFamily="18" charset="0"/>
              </a:rPr>
              <a:t>The aim is to deliver the basic use cases of the Pose Net model for real-time human pose estimation using a webcam feed as the data. Now, the challenge is to create an advanced webcam filter that has detection functionalities that rival advanced tools like the Snapchat camera.</a:t>
            </a:r>
          </a:p>
          <a:p>
            <a:pPr marL="0" indent="0" algn="just">
              <a:lnSpc>
                <a:spcPct val="110000"/>
              </a:lnSpc>
              <a:spcAft>
                <a:spcPts val="1200"/>
              </a:spcAft>
              <a:buNone/>
            </a:pPr>
            <a:r>
              <a:rPr lang="en-IN" sz="2000" dirty="0">
                <a:solidFill>
                  <a:schemeClr val="tx1"/>
                </a:solidFill>
                <a:effectLst/>
                <a:latin typeface="Cambria Math" panose="02040503050406030204" pitchFamily="18" charset="0"/>
                <a:ea typeface="Cambria Math" panose="02040503050406030204" pitchFamily="18" charset="0"/>
                <a:cs typeface="Mangal" panose="02040503050203030202" pitchFamily="18" charset="0"/>
              </a:rPr>
              <a:t>We selected the pose net model for our purpose and learned about its pros and cons over other models. Our aim is to set up the </a:t>
            </a:r>
            <a:r>
              <a:rPr lang="en-IN" sz="2000" dirty="0" err="1">
                <a:solidFill>
                  <a:schemeClr val="tx1"/>
                </a:solidFill>
                <a:effectLst/>
                <a:latin typeface="Cambria Math" panose="02040503050406030204" pitchFamily="18" charset="0"/>
                <a:ea typeface="Cambria Math" panose="02040503050406030204" pitchFamily="18" charset="0"/>
                <a:cs typeface="Mangal" panose="02040503050203030202" pitchFamily="18" charset="0"/>
              </a:rPr>
              <a:t>PoseNet</a:t>
            </a:r>
            <a:r>
              <a:rPr lang="en-IN" sz="2000" dirty="0">
                <a:solidFill>
                  <a:schemeClr val="tx1"/>
                </a:solidFill>
                <a:effectLst/>
                <a:latin typeface="Cambria Math" panose="02040503050406030204" pitchFamily="18" charset="0"/>
                <a:ea typeface="Cambria Math" panose="02040503050406030204" pitchFamily="18" charset="0"/>
                <a:cs typeface="Mangal" panose="02040503050203030202" pitchFamily="18" charset="0"/>
              </a:rPr>
              <a:t> model along with TensorFlow.js in a React project from the TensorFlow library.</a:t>
            </a:r>
          </a:p>
        </p:txBody>
      </p:sp>
      <p:sp>
        <p:nvSpPr>
          <p:cNvPr id="2" name="TextBox 1">
            <a:extLst>
              <a:ext uri="{FF2B5EF4-FFF2-40B4-BE49-F238E27FC236}">
                <a16:creationId xmlns:a16="http://schemas.microsoft.com/office/drawing/2014/main" id="{4D123CEF-7A50-4EF7-B4DC-C95F1883FDA1}"/>
              </a:ext>
            </a:extLst>
          </p:cNvPr>
          <p:cNvSpPr txBox="1"/>
          <p:nvPr/>
        </p:nvSpPr>
        <p:spPr>
          <a:xfrm flipH="1">
            <a:off x="7831566" y="215153"/>
            <a:ext cx="532504" cy="461665"/>
          </a:xfrm>
          <a:prstGeom prst="rect">
            <a:avLst/>
          </a:prstGeom>
          <a:noFill/>
        </p:spPr>
        <p:txBody>
          <a:bodyPr wrap="square" rtlCol="0">
            <a:spAutoFit/>
          </a:bodyPr>
          <a:lstStyle/>
          <a:p>
            <a:r>
              <a:rPr lang="en-US" sz="2400" b="1" dirty="0">
                <a:solidFill>
                  <a:schemeClr val="bg1"/>
                </a:solidFill>
              </a:rPr>
              <a:t>20</a:t>
            </a:r>
            <a:endParaRPr lang="en-IN"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94000"/>
            <a:lum/>
          </a:blip>
          <a:srcRect/>
          <a:stretch>
            <a:fillRect l="-12000" t="-18000" r="-2000" b="-2000"/>
          </a:stretch>
        </a:blipFill>
        <a:effectLst/>
      </p:bgPr>
    </p:bg>
    <p:spTree>
      <p:nvGrpSpPr>
        <p:cNvPr id="1" name="Shape 194"/>
        <p:cNvGrpSpPr/>
        <p:nvPr/>
      </p:nvGrpSpPr>
      <p:grpSpPr>
        <a:xfrm>
          <a:off x="0" y="0"/>
          <a:ext cx="0" cy="0"/>
          <a:chOff x="0" y="0"/>
          <a:chExt cx="0" cy="0"/>
        </a:xfrm>
      </p:grpSpPr>
      <p:sp>
        <p:nvSpPr>
          <p:cNvPr id="195" name="Google Shape;195;p31"/>
          <p:cNvSpPr txBox="1">
            <a:spLocks noGrp="1"/>
          </p:cNvSpPr>
          <p:nvPr>
            <p:ph type="body" idx="1"/>
          </p:nvPr>
        </p:nvSpPr>
        <p:spPr>
          <a:xfrm>
            <a:off x="918578" y="1158228"/>
            <a:ext cx="3577876" cy="2827043"/>
          </a:xfrm>
          <a:prstGeom prst="rect">
            <a:avLst/>
          </a:prstGeom>
        </p:spPr>
        <p:txBody>
          <a:bodyPr spcFirstLastPara="1" wrap="square" lIns="91425" tIns="91425" rIns="91425" bIns="91425" anchor="t" anchorCtr="0">
            <a:normAutofit fontScale="85000" lnSpcReduction="20000"/>
          </a:bodyPr>
          <a:lstStyle/>
          <a:p>
            <a:pPr marL="0" lvl="0" indent="0" algn="l" rtl="0">
              <a:lnSpc>
                <a:spcPct val="120000"/>
              </a:lnSpc>
              <a:spcBef>
                <a:spcPts val="0"/>
              </a:spcBef>
              <a:spcAft>
                <a:spcPts val="1200"/>
              </a:spcAft>
              <a:buNone/>
            </a:pPr>
            <a:r>
              <a:rPr lang="en-GB" sz="10000" dirty="0">
                <a:latin typeface="Footlight MT Light" panose="020B0604020202020204" pitchFamily="18" charset="0"/>
              </a:rPr>
              <a:t>Thank     </a:t>
            </a:r>
          </a:p>
          <a:p>
            <a:pPr marL="0" lvl="0" indent="0" algn="l" rtl="0">
              <a:spcBef>
                <a:spcPts val="0"/>
              </a:spcBef>
              <a:spcAft>
                <a:spcPts val="1200"/>
              </a:spcAft>
              <a:buNone/>
            </a:pPr>
            <a:r>
              <a:rPr lang="en-GB" sz="10000" dirty="0">
                <a:latin typeface="Footlight MT Light" panose="020B0604020202020204" pitchFamily="18" charset="0"/>
              </a:rPr>
              <a:t> You</a:t>
            </a:r>
          </a:p>
        </p:txBody>
      </p:sp>
      <p:pic>
        <p:nvPicPr>
          <p:cNvPr id="4" name="Picture 3" descr="Logo">
            <a:extLst>
              <a:ext uri="{FF2B5EF4-FFF2-40B4-BE49-F238E27FC236}">
                <a16:creationId xmlns:a16="http://schemas.microsoft.com/office/drawing/2014/main" id="{241504AE-E6E7-F78B-DEA5-92190E1E3498}"/>
              </a:ext>
            </a:extLst>
          </p:cNvPr>
          <p:cNvPicPr>
            <a:picLocks noChangeAspect="1"/>
          </p:cNvPicPr>
          <p:nvPr/>
        </p:nvPicPr>
        <p:blipFill rotWithShape="1">
          <a:blip r:embed="rId4"/>
          <a:srcRect l="52831" t="21607" r="5034" b="13085"/>
          <a:stretch/>
        </p:blipFill>
        <p:spPr>
          <a:xfrm>
            <a:off x="4887044" y="902517"/>
            <a:ext cx="2968584" cy="346621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2880864F-C81F-49A7-BBC3-795DB62CFACC}"/>
              </a:ext>
            </a:extLst>
          </p:cNvPr>
          <p:cNvSpPr/>
          <p:nvPr/>
        </p:nvSpPr>
        <p:spPr>
          <a:xfrm>
            <a:off x="8015287" y="-1"/>
            <a:ext cx="542925" cy="838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ambria Math" panose="02040503050406030204" pitchFamily="18" charset="0"/>
                <a:ea typeface="Cambria Math" panose="02040503050406030204" pitchFamily="18" charset="0"/>
              </a:rPr>
              <a:t>21</a:t>
            </a:r>
            <a:endParaRPr lang="en-IN" sz="2400" b="1" dirty="0">
              <a:latin typeface="Cambria Math" panose="02040503050406030204" pitchFamily="18" charset="0"/>
              <a:ea typeface="Cambria Math" panose="020405030504060302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F78F16CF-3EBF-A250-977F-700D77CBF67B}"/>
              </a:ext>
            </a:extLst>
          </p:cNvPr>
          <p:cNvPicPr>
            <a:picLocks noChangeAspect="1"/>
          </p:cNvPicPr>
          <p:nvPr/>
        </p:nvPicPr>
        <p:blipFill rotWithShape="1">
          <a:blip r:embed="rId5"/>
          <a:srcRect l="43020" t="37095" r="43210" b="37585"/>
          <a:stretch/>
        </p:blipFill>
        <p:spPr>
          <a:xfrm>
            <a:off x="3061852" y="2635624"/>
            <a:ext cx="966301" cy="1032944"/>
          </a:xfrm>
          <a:prstGeom prst="ellipse">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7B9C572-7AD1-811B-12E1-AB24172A2C8E}"/>
              </a:ext>
            </a:extLst>
          </p:cNvPr>
          <p:cNvGraphicFramePr>
            <a:graphicFrameLocks noGrp="1"/>
          </p:cNvGraphicFramePr>
          <p:nvPr>
            <p:extLst>
              <p:ext uri="{D42A27DB-BD31-4B8C-83A1-F6EECF244321}">
                <p14:modId xmlns:p14="http://schemas.microsoft.com/office/powerpoint/2010/main" val="4047442570"/>
              </p:ext>
            </p:extLst>
          </p:nvPr>
        </p:nvGraphicFramePr>
        <p:xfrm>
          <a:off x="1524000" y="1011727"/>
          <a:ext cx="6096000" cy="4079240"/>
        </p:xfrm>
        <a:graphic>
          <a:graphicData uri="http://schemas.openxmlformats.org/drawingml/2006/table">
            <a:tbl>
              <a:tblPr firstRow="1" bandRow="1">
                <a:tableStyleId>{073A0DAA-6AF3-43AB-8588-CEC1D06C72B9}</a:tableStyleId>
              </a:tblPr>
              <a:tblGrid>
                <a:gridCol w="735105">
                  <a:extLst>
                    <a:ext uri="{9D8B030D-6E8A-4147-A177-3AD203B41FA5}">
                      <a16:colId xmlns:a16="http://schemas.microsoft.com/office/drawing/2014/main" val="398496016"/>
                    </a:ext>
                  </a:extLst>
                </a:gridCol>
                <a:gridCol w="3294530">
                  <a:extLst>
                    <a:ext uri="{9D8B030D-6E8A-4147-A177-3AD203B41FA5}">
                      <a16:colId xmlns:a16="http://schemas.microsoft.com/office/drawing/2014/main" val="2353318238"/>
                    </a:ext>
                  </a:extLst>
                </a:gridCol>
                <a:gridCol w="2066365">
                  <a:extLst>
                    <a:ext uri="{9D8B030D-6E8A-4147-A177-3AD203B41FA5}">
                      <a16:colId xmlns:a16="http://schemas.microsoft.com/office/drawing/2014/main" val="2306893558"/>
                    </a:ext>
                  </a:extLst>
                </a:gridCol>
              </a:tblGrid>
              <a:tr h="370840">
                <a:tc>
                  <a:txBody>
                    <a:bodyPr/>
                    <a:lstStyle/>
                    <a:p>
                      <a:r>
                        <a:rPr lang="en-US" sz="1800" dirty="0" err="1">
                          <a:latin typeface="Amasis MT Pro Medium" panose="02040604050005020304" pitchFamily="18" charset="0"/>
                        </a:rPr>
                        <a:t>S.No</a:t>
                      </a:r>
                      <a:endParaRPr lang="en-IN" sz="1800" dirty="0">
                        <a:latin typeface="Amasis MT Pro Medium" panose="02040604050005020304" pitchFamily="18" charset="0"/>
                      </a:endParaRPr>
                    </a:p>
                  </a:txBody>
                  <a:tcPr/>
                </a:tc>
                <a:tc>
                  <a:txBody>
                    <a:bodyPr/>
                    <a:lstStyle/>
                    <a:p>
                      <a:pPr algn="l"/>
                      <a:r>
                        <a:rPr lang="en-US" sz="1800" dirty="0">
                          <a:latin typeface="Amasis MT Pro Medium" panose="02040604050005020304" pitchFamily="18" charset="0"/>
                        </a:rPr>
                        <a:t>Topics</a:t>
                      </a:r>
                      <a:endParaRPr lang="en-IN" sz="1800" dirty="0">
                        <a:latin typeface="Amasis MT Pro Medium" panose="02040604050005020304" pitchFamily="18" charset="0"/>
                      </a:endParaRPr>
                    </a:p>
                  </a:txBody>
                  <a:tcPr/>
                </a:tc>
                <a:tc>
                  <a:txBody>
                    <a:bodyPr/>
                    <a:lstStyle/>
                    <a:p>
                      <a:r>
                        <a:rPr lang="en-US" sz="1800" dirty="0">
                          <a:latin typeface="Amasis MT Pro Medium" panose="02040604050005020304" pitchFamily="18" charset="0"/>
                        </a:rPr>
                        <a:t>Page No</a:t>
                      </a:r>
                      <a:endParaRPr lang="en-IN" sz="1800" dirty="0">
                        <a:latin typeface="Amasis MT Pro Medium" panose="02040604050005020304" pitchFamily="18" charset="0"/>
                      </a:endParaRPr>
                    </a:p>
                  </a:txBody>
                  <a:tcPr/>
                </a:tc>
                <a:extLst>
                  <a:ext uri="{0D108BD9-81ED-4DB2-BD59-A6C34878D82A}">
                    <a16:rowId xmlns:a16="http://schemas.microsoft.com/office/drawing/2014/main" val="2659356821"/>
                  </a:ext>
                </a:extLst>
              </a:tr>
              <a:tr h="370840">
                <a:tc>
                  <a:txBody>
                    <a:bodyPr/>
                    <a:lstStyle/>
                    <a:p>
                      <a:pPr marL="0" indent="0" algn="l">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1.</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Constraints</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4</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595684357"/>
                  </a:ext>
                </a:extLst>
              </a:tr>
              <a:tr h="370840">
                <a:tc>
                  <a:txBody>
                    <a:bodyPr/>
                    <a:lstStyle/>
                    <a:p>
                      <a:pPr marL="0" indent="0" algn="l">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2.</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Introduction</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5</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218935681"/>
                  </a:ext>
                </a:extLst>
              </a:tr>
              <a:tr h="370840">
                <a:tc>
                  <a:txBody>
                    <a:bodyPr/>
                    <a:lstStyle/>
                    <a:p>
                      <a:pPr marL="0" indent="0" algn="l">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3.</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Pose Estimation</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6-7</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4197184969"/>
                  </a:ext>
                </a:extLst>
              </a:tr>
              <a:tr h="370840">
                <a:tc>
                  <a:txBody>
                    <a:bodyPr/>
                    <a:lstStyle/>
                    <a:p>
                      <a:pPr marL="0" indent="0" algn="l">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4.</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Libraries</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8</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828651931"/>
                  </a:ext>
                </a:extLst>
              </a:tr>
              <a:tr h="370840">
                <a:tc>
                  <a:txBody>
                    <a:bodyPr/>
                    <a:lstStyle/>
                    <a:p>
                      <a:pPr marL="0" indent="0" algn="l">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5.</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TensorFlow</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9</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786567186"/>
                  </a:ext>
                </a:extLst>
              </a:tr>
              <a:tr h="370840">
                <a:tc>
                  <a:txBody>
                    <a:bodyPr/>
                    <a:lstStyle/>
                    <a:p>
                      <a:pPr marL="0" indent="0" algn="l">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6.</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Ml5</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10-11</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115968683"/>
                  </a:ext>
                </a:extLst>
              </a:tr>
              <a:tr h="370840">
                <a:tc>
                  <a:txBody>
                    <a:bodyPr/>
                    <a:lstStyle/>
                    <a:p>
                      <a:pPr marL="0" indent="0" algn="l">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7.</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P5</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12-13</a:t>
                      </a:r>
                    </a:p>
                  </a:txBody>
                  <a:tcPr/>
                </a:tc>
                <a:extLst>
                  <a:ext uri="{0D108BD9-81ED-4DB2-BD59-A6C34878D82A}">
                    <a16:rowId xmlns:a16="http://schemas.microsoft.com/office/drawing/2014/main" val="2448083900"/>
                  </a:ext>
                </a:extLst>
              </a:tr>
              <a:tr h="370840">
                <a:tc>
                  <a:txBody>
                    <a:bodyPr/>
                    <a:lstStyle/>
                    <a:p>
                      <a:pPr marL="0" indent="0" algn="l">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8.</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IN" sz="1800" dirty="0">
                          <a:solidFill>
                            <a:schemeClr val="tx1">
                              <a:lumMod val="95000"/>
                              <a:lumOff val="5000"/>
                            </a:schemeClr>
                          </a:solidFill>
                          <a:latin typeface="Cambria Math" panose="02040503050406030204" pitchFamily="18" charset="0"/>
                          <a:ea typeface="Cambria Math" panose="02040503050406030204" pitchFamily="18" charset="0"/>
                        </a:rPr>
                        <a:t>Planning of work</a:t>
                      </a: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14-15</a:t>
                      </a:r>
                    </a:p>
                  </a:txBody>
                  <a:tcPr/>
                </a:tc>
                <a:extLst>
                  <a:ext uri="{0D108BD9-81ED-4DB2-BD59-A6C34878D82A}">
                    <a16:rowId xmlns:a16="http://schemas.microsoft.com/office/drawing/2014/main" val="3756230576"/>
                  </a:ext>
                </a:extLst>
              </a:tr>
              <a:tr h="370840">
                <a:tc>
                  <a:txBody>
                    <a:bodyPr/>
                    <a:lstStyle/>
                    <a:p>
                      <a:pPr marL="0" indent="0" algn="l">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9.</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Figma Design</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16-19</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830287370"/>
                  </a:ext>
                </a:extLst>
              </a:tr>
              <a:tr h="370840">
                <a:tc>
                  <a:txBody>
                    <a:bodyPr/>
                    <a:lstStyle/>
                    <a:p>
                      <a:pPr marL="0" indent="0" algn="l">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10.</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Conclusion</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20</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322272252"/>
                  </a:ext>
                </a:extLst>
              </a:tr>
            </a:tbl>
          </a:graphicData>
        </a:graphic>
      </p:graphicFrame>
      <p:sp>
        <p:nvSpPr>
          <p:cNvPr id="6" name="Title 5">
            <a:extLst>
              <a:ext uri="{FF2B5EF4-FFF2-40B4-BE49-F238E27FC236}">
                <a16:creationId xmlns:a16="http://schemas.microsoft.com/office/drawing/2014/main" id="{277F12A4-50C4-2124-3DB5-AEC33068AEB7}"/>
              </a:ext>
            </a:extLst>
          </p:cNvPr>
          <p:cNvSpPr>
            <a:spLocks noGrp="1"/>
          </p:cNvSpPr>
          <p:nvPr>
            <p:ph type="title"/>
          </p:nvPr>
        </p:nvSpPr>
        <p:spPr>
          <a:xfrm>
            <a:off x="460950" y="312481"/>
            <a:ext cx="8222100" cy="699246"/>
          </a:xfrm>
        </p:spPr>
        <p:txBody>
          <a:bodyPr>
            <a:normAutofit fontScale="90000"/>
          </a:bodyPr>
          <a:lstStyle/>
          <a:p>
            <a:r>
              <a:rPr lang="en-US" u="sng" dirty="0">
                <a:latin typeface="Amasis MT Pro Black" panose="02040A04050005020304" pitchFamily="18" charset="0"/>
              </a:rPr>
              <a:t>CONTENTS</a:t>
            </a:r>
            <a:endParaRPr lang="en-IN" dirty="0">
              <a:latin typeface="Amasis MT Pro Black" panose="02040A04050005020304" pitchFamily="18" charset="0"/>
            </a:endParaRPr>
          </a:p>
        </p:txBody>
      </p:sp>
      <p:sp>
        <p:nvSpPr>
          <p:cNvPr id="9" name="TextBox 8">
            <a:extLst>
              <a:ext uri="{FF2B5EF4-FFF2-40B4-BE49-F238E27FC236}">
                <a16:creationId xmlns:a16="http://schemas.microsoft.com/office/drawing/2014/main" id="{4B9B4264-38ED-EB81-C634-62BC2246838B}"/>
              </a:ext>
            </a:extLst>
          </p:cNvPr>
          <p:cNvSpPr txBox="1"/>
          <p:nvPr/>
        </p:nvSpPr>
        <p:spPr>
          <a:xfrm>
            <a:off x="7758112" y="138884"/>
            <a:ext cx="614363" cy="523220"/>
          </a:xfrm>
          <a:prstGeom prst="rect">
            <a:avLst/>
          </a:prstGeom>
          <a:noFill/>
        </p:spPr>
        <p:txBody>
          <a:bodyPr wrap="square">
            <a:spAutoFit/>
          </a:bodyPr>
          <a:lstStyle/>
          <a:p>
            <a:pPr algn="ctr"/>
            <a:r>
              <a:rPr lang="en-US" sz="2800" b="1" dirty="0">
                <a:solidFill>
                  <a:schemeClr val="bg1">
                    <a:lumMod val="95000"/>
                  </a:schemeClr>
                </a:solidFill>
                <a:latin typeface="Cambria Math" panose="02040503050406030204" pitchFamily="18" charset="0"/>
                <a:ea typeface="Cambria Math" panose="02040503050406030204" pitchFamily="18" charset="0"/>
              </a:rPr>
              <a:t>3</a:t>
            </a:r>
            <a:endParaRPr lang="en-IN" sz="2800" b="1" dirty="0">
              <a:solidFill>
                <a:schemeClr val="bg1">
                  <a:lumMod val="9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25641707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716F-B920-66C2-F730-8765C325EAB8}"/>
              </a:ext>
            </a:extLst>
          </p:cNvPr>
          <p:cNvSpPr>
            <a:spLocks noGrp="1"/>
          </p:cNvSpPr>
          <p:nvPr>
            <p:ph type="title"/>
          </p:nvPr>
        </p:nvSpPr>
        <p:spPr>
          <a:xfrm>
            <a:off x="387900" y="630794"/>
            <a:ext cx="8368200" cy="686100"/>
          </a:xfrm>
        </p:spPr>
        <p:txBody>
          <a:bodyPr>
            <a:normAutofit fontScale="90000"/>
          </a:bodyPr>
          <a:lstStyle/>
          <a:p>
            <a:pPr algn="ctr"/>
            <a:r>
              <a:rPr lang="en-IN" sz="3600" u="sng" dirty="0">
                <a:latin typeface="Amasis MT Pro Black" panose="02040A04050005020304" pitchFamily="18" charset="0"/>
              </a:rPr>
              <a:t>CONSTRAINTS</a:t>
            </a:r>
          </a:p>
        </p:txBody>
      </p:sp>
      <p:sp>
        <p:nvSpPr>
          <p:cNvPr id="3" name="Text Placeholder 2">
            <a:extLst>
              <a:ext uri="{FF2B5EF4-FFF2-40B4-BE49-F238E27FC236}">
                <a16:creationId xmlns:a16="http://schemas.microsoft.com/office/drawing/2014/main" id="{4E995842-613B-BCD3-4955-1072722AB148}"/>
              </a:ext>
            </a:extLst>
          </p:cNvPr>
          <p:cNvSpPr>
            <a:spLocks noGrp="1"/>
          </p:cNvSpPr>
          <p:nvPr>
            <p:ph type="body" idx="1"/>
          </p:nvPr>
        </p:nvSpPr>
        <p:spPr>
          <a:xfrm>
            <a:off x="474009" y="1896036"/>
            <a:ext cx="8195982" cy="3079377"/>
          </a:xfrm>
        </p:spPr>
        <p:txBody>
          <a:bodyPr>
            <a:normAutofit fontScale="92500" lnSpcReduction="10000"/>
          </a:bodyPr>
          <a:lstStyle/>
          <a:p>
            <a:pPr algn="just">
              <a:lnSpc>
                <a:spcPct val="120000"/>
              </a:lnSpc>
              <a:buFont typeface="Wingdings" panose="05000000000000000000" pitchFamily="2" charset="2"/>
              <a:buChar char="v"/>
            </a:pPr>
            <a:r>
              <a:rPr lang="en-IN" sz="1800" dirty="0">
                <a:solidFill>
                  <a:schemeClr val="tx1"/>
                </a:solidFill>
                <a:latin typeface="Cambria Math" panose="02040503050406030204" pitchFamily="18" charset="0"/>
                <a:ea typeface="Cambria Math" panose="02040503050406030204" pitchFamily="18" charset="0"/>
              </a:rPr>
              <a:t>Pose estimation is a vast topic and considering their types (2D pose estimation and 3D pose estimation) we have restricted our project to the 2D pose estimation which is the estimation of </a:t>
            </a:r>
            <a:r>
              <a:rPr lang="en-IN" sz="1800" dirty="0" err="1">
                <a:solidFill>
                  <a:schemeClr val="tx1"/>
                </a:solidFill>
                <a:latin typeface="Cambria Math" panose="02040503050406030204" pitchFamily="18" charset="0"/>
                <a:ea typeface="Cambria Math" panose="02040503050406030204" pitchFamily="18" charset="0"/>
              </a:rPr>
              <a:t>keypoints</a:t>
            </a:r>
            <a:r>
              <a:rPr lang="en-IN" sz="1800" dirty="0">
                <a:solidFill>
                  <a:schemeClr val="tx1"/>
                </a:solidFill>
                <a:latin typeface="Cambria Math" panose="02040503050406030204" pitchFamily="18" charset="0"/>
                <a:ea typeface="Cambria Math" panose="02040503050406030204" pitchFamily="18" charset="0"/>
              </a:rPr>
              <a:t> of object/image along x and y coordinate.</a:t>
            </a:r>
            <a:br>
              <a:rPr lang="en-IN" sz="1800" dirty="0">
                <a:solidFill>
                  <a:schemeClr val="tx1"/>
                </a:solidFill>
                <a:latin typeface="Cambria Math" panose="02040503050406030204" pitchFamily="18" charset="0"/>
                <a:ea typeface="Cambria Math" panose="02040503050406030204" pitchFamily="18" charset="0"/>
              </a:rPr>
            </a:br>
            <a:endParaRPr lang="en-IN" sz="1800" dirty="0">
              <a:solidFill>
                <a:schemeClr val="tx1"/>
              </a:solidFill>
              <a:latin typeface="Cambria Math" panose="02040503050406030204" pitchFamily="18" charset="0"/>
              <a:ea typeface="Cambria Math" panose="02040503050406030204" pitchFamily="18" charset="0"/>
            </a:endParaRPr>
          </a:p>
          <a:p>
            <a:pPr algn="just">
              <a:lnSpc>
                <a:spcPct val="120000"/>
              </a:lnSpc>
              <a:buFont typeface="Wingdings" panose="05000000000000000000" pitchFamily="2" charset="2"/>
              <a:buChar char="v"/>
            </a:pPr>
            <a:r>
              <a:rPr lang="en-IN" sz="1800" dirty="0">
                <a:solidFill>
                  <a:schemeClr val="tx1"/>
                </a:solidFill>
                <a:latin typeface="Cambria Math" panose="02040503050406030204" pitchFamily="18" charset="0"/>
                <a:ea typeface="Cambria Math" panose="02040503050406030204" pitchFamily="18" charset="0"/>
              </a:rPr>
              <a:t>On the other hand the implementation can also be done in several ways. But we will estimate the single and multi pose with the help of Web Browser. </a:t>
            </a:r>
          </a:p>
          <a:p>
            <a:pPr algn="just">
              <a:lnSpc>
                <a:spcPct val="120000"/>
              </a:lnSpc>
              <a:buFont typeface="Wingdings" panose="05000000000000000000" pitchFamily="2" charset="2"/>
              <a:buChar char="v"/>
            </a:pPr>
            <a:endParaRPr lang="en-IN" sz="1800" dirty="0">
              <a:solidFill>
                <a:schemeClr val="tx1"/>
              </a:solidFill>
              <a:latin typeface="Cambria Math" panose="02040503050406030204" pitchFamily="18" charset="0"/>
              <a:ea typeface="Cambria Math" panose="02040503050406030204" pitchFamily="18" charset="0"/>
            </a:endParaRPr>
          </a:p>
          <a:p>
            <a:pPr algn="just">
              <a:lnSpc>
                <a:spcPct val="120000"/>
              </a:lnSpc>
              <a:buFont typeface="Wingdings" panose="05000000000000000000" pitchFamily="2" charset="2"/>
              <a:buChar char="v"/>
            </a:pPr>
            <a:r>
              <a:rPr lang="en-IN" sz="1800" dirty="0">
                <a:solidFill>
                  <a:schemeClr val="tx1"/>
                </a:solidFill>
                <a:latin typeface="Cambria Math" panose="02040503050406030204" pitchFamily="18" charset="0"/>
                <a:ea typeface="Cambria Math" panose="02040503050406030204" pitchFamily="18" charset="0"/>
              </a:rPr>
              <a:t>Here we are not going to train the Machine Learning models, instead we will use java script libraries which have inbuilt capabilities of ML and just by using some import commands we will have access to those ML models. </a:t>
            </a:r>
          </a:p>
        </p:txBody>
      </p:sp>
      <p:sp>
        <p:nvSpPr>
          <p:cNvPr id="5" name="TextBox 4">
            <a:extLst>
              <a:ext uri="{FF2B5EF4-FFF2-40B4-BE49-F238E27FC236}">
                <a16:creationId xmlns:a16="http://schemas.microsoft.com/office/drawing/2014/main" id="{1C7CDB3C-11DC-5179-A405-A50A4A5C02B9}"/>
              </a:ext>
            </a:extLst>
          </p:cNvPr>
          <p:cNvSpPr txBox="1"/>
          <p:nvPr/>
        </p:nvSpPr>
        <p:spPr>
          <a:xfrm>
            <a:off x="7886699" y="107574"/>
            <a:ext cx="383438" cy="523220"/>
          </a:xfrm>
          <a:prstGeom prst="rect">
            <a:avLst/>
          </a:prstGeom>
          <a:noFill/>
        </p:spPr>
        <p:txBody>
          <a:bodyPr wrap="none" rtlCol="0">
            <a:spAutoFit/>
          </a:bodyPr>
          <a:lstStyle/>
          <a:p>
            <a:r>
              <a:rPr lang="en-US" sz="2800" b="1" dirty="0">
                <a:solidFill>
                  <a:schemeClr val="bg1"/>
                </a:solidFill>
                <a:latin typeface="Cambria Math" panose="02040503050406030204" pitchFamily="18" charset="0"/>
                <a:ea typeface="Cambria Math" panose="02040503050406030204" pitchFamily="18" charset="0"/>
              </a:rPr>
              <a:t>4</a:t>
            </a:r>
            <a:endParaRPr lang="en-IN" sz="2800" b="1" dirty="0">
              <a:solidFill>
                <a:schemeClr val="bg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246309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85097" y="47301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b="1" dirty="0"/>
              <a:t>                 </a:t>
            </a:r>
            <a:r>
              <a:rPr lang="en-GB" sz="3600" dirty="0"/>
              <a:t> </a:t>
            </a:r>
            <a:r>
              <a:rPr lang="en-GB" sz="4400" u="sng" dirty="0">
                <a:latin typeface="Amasis MT Pro Black" panose="02040A04050005020304" pitchFamily="18" charset="0"/>
              </a:rPr>
              <a:t>Introduction</a:t>
            </a:r>
            <a:endParaRPr sz="3600" u="sng" dirty="0">
              <a:latin typeface="Amasis MT Pro Black" panose="02040A04050005020304" pitchFamily="18" charset="0"/>
            </a:endParaRPr>
          </a:p>
        </p:txBody>
      </p:sp>
      <p:sp>
        <p:nvSpPr>
          <p:cNvPr id="79" name="Google Shape;79;p15"/>
          <p:cNvSpPr txBox="1">
            <a:spLocks noGrp="1"/>
          </p:cNvSpPr>
          <p:nvPr>
            <p:ph type="sldNum" idx="12"/>
          </p:nvPr>
        </p:nvSpPr>
        <p:spPr>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en-GB"/>
              <a:t>5</a:t>
            </a:fld>
            <a:endParaRPr/>
          </a:p>
        </p:txBody>
      </p:sp>
      <p:graphicFrame>
        <p:nvGraphicFramePr>
          <p:cNvPr id="81" name="Google Shape;78;p15">
            <a:extLst>
              <a:ext uri="{FF2B5EF4-FFF2-40B4-BE49-F238E27FC236}">
                <a16:creationId xmlns:a16="http://schemas.microsoft.com/office/drawing/2014/main" id="{1985FB71-3EB2-9FFF-90B7-9CB645551771}"/>
              </a:ext>
            </a:extLst>
          </p:cNvPr>
          <p:cNvGraphicFramePr/>
          <p:nvPr>
            <p:extLst>
              <p:ext uri="{D42A27DB-BD31-4B8C-83A1-F6EECF244321}">
                <p14:modId xmlns:p14="http://schemas.microsoft.com/office/powerpoint/2010/main" val="2793025347"/>
              </p:ext>
            </p:extLst>
          </p:nvPr>
        </p:nvGraphicFramePr>
        <p:xfrm>
          <a:off x="387900" y="1956430"/>
          <a:ext cx="8368200" cy="3100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0422FD8-05DF-76A1-95AF-A10F349CEAA3}"/>
              </a:ext>
            </a:extLst>
          </p:cNvPr>
          <p:cNvSpPr txBox="1"/>
          <p:nvPr/>
        </p:nvSpPr>
        <p:spPr>
          <a:xfrm>
            <a:off x="7936707" y="152618"/>
            <a:ext cx="257175" cy="523220"/>
          </a:xfrm>
          <a:prstGeom prst="rect">
            <a:avLst/>
          </a:prstGeom>
          <a:noFill/>
        </p:spPr>
        <p:txBody>
          <a:bodyPr wrap="square">
            <a:spAutoFit/>
          </a:bodyPr>
          <a:lstStyle/>
          <a:p>
            <a:pPr algn="ctr"/>
            <a:r>
              <a:rPr lang="en-US" sz="2800" b="1" dirty="0">
                <a:solidFill>
                  <a:schemeClr val="bg1">
                    <a:lumMod val="95000"/>
                  </a:schemeClr>
                </a:solidFill>
                <a:latin typeface="Cambria Math" panose="02040503050406030204" pitchFamily="18" charset="0"/>
                <a:ea typeface="Cambria Math" panose="02040503050406030204" pitchFamily="18" charset="0"/>
              </a:rPr>
              <a:t>5</a:t>
            </a:r>
            <a:endParaRPr lang="en-IN" sz="2800" b="1" dirty="0">
              <a:solidFill>
                <a:schemeClr val="bg1">
                  <a:lumMod val="95000"/>
                </a:schemeClr>
              </a:solidFill>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1710927" y="621505"/>
            <a:ext cx="5722145" cy="77776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GB" sz="4400" u="sng" dirty="0">
                <a:latin typeface="Amasis MT Pro Black" panose="02040A04050005020304" pitchFamily="18" charset="0"/>
                <a:ea typeface="Montserrat"/>
                <a:cs typeface="Montserrat"/>
                <a:sym typeface="Montserrat"/>
              </a:rPr>
              <a:t>POSE ESTIMATION</a:t>
            </a:r>
            <a:endParaRPr sz="4400" u="sng" dirty="0">
              <a:latin typeface="Amasis MT Pro Black" panose="02040A04050005020304" pitchFamily="18" charset="0"/>
            </a:endParaRPr>
          </a:p>
        </p:txBody>
      </p:sp>
      <p:sp>
        <p:nvSpPr>
          <p:cNvPr id="85" name="Google Shape;85;p16"/>
          <p:cNvSpPr txBox="1">
            <a:spLocks noGrp="1"/>
          </p:cNvSpPr>
          <p:nvPr>
            <p:ph type="body" idx="1"/>
          </p:nvPr>
        </p:nvSpPr>
        <p:spPr>
          <a:xfrm>
            <a:off x="223594" y="1831124"/>
            <a:ext cx="5348532" cy="3078900"/>
          </a:xfrm>
          <a:prstGeom prst="rect">
            <a:avLst/>
          </a:prstGeom>
        </p:spPr>
        <p:txBody>
          <a:bodyPr spcFirstLastPara="1" wrap="square" lIns="91425" tIns="91425" rIns="91425" bIns="91425" anchor="t" anchorCtr="0">
            <a:normAutofit/>
          </a:bodyPr>
          <a:lstStyle/>
          <a:p>
            <a:pPr marL="474980" lvl="0" algn="just" rtl="0">
              <a:lnSpc>
                <a:spcPct val="110000"/>
              </a:lnSpc>
              <a:spcBef>
                <a:spcPts val="0"/>
              </a:spcBef>
              <a:spcAft>
                <a:spcPts val="0"/>
              </a:spcAft>
              <a:buSzPct val="67452"/>
              <a:buFont typeface="Wingdings" panose="05000000000000000000" pitchFamily="2" charset="2"/>
              <a:buChar char="Ø"/>
            </a:pPr>
            <a:r>
              <a:rPr lang="en-GB" sz="2000" dirty="0">
                <a:latin typeface="Cambria Math" panose="02040503050406030204" pitchFamily="18" charset="0"/>
                <a:ea typeface="Cambria Math" panose="02040503050406030204" pitchFamily="18" charset="0"/>
                <a:cs typeface="Lato"/>
                <a:sym typeface="Lato"/>
              </a:rPr>
              <a:t>Pose estimation is a computer vision task that infers the pose of a person or object in an mage or video. We can also think of pose estimation as the problem of determining the position and orientation of a camera relative to a given person or object</a:t>
            </a:r>
            <a:r>
              <a:rPr lang="en-GB" sz="2000" b="1" dirty="0">
                <a:latin typeface="Cambria Math" panose="02040503050406030204" pitchFamily="18" charset="0"/>
                <a:ea typeface="Cambria Math" panose="02040503050406030204" pitchFamily="18" charset="0"/>
                <a:cs typeface="Lato"/>
                <a:sym typeface="Lato"/>
              </a:rPr>
              <a:t>.</a:t>
            </a:r>
            <a:endParaRPr sz="2000" b="1" dirty="0">
              <a:latin typeface="Cambria Math" panose="02040503050406030204" pitchFamily="18" charset="0"/>
              <a:ea typeface="Cambria Math" panose="02040503050406030204" pitchFamily="18" charset="0"/>
              <a:cs typeface="Lato"/>
              <a:sym typeface="Lato"/>
            </a:endParaRPr>
          </a:p>
          <a:p>
            <a:pPr marL="430242" lvl="0" algn="just" rtl="0">
              <a:lnSpc>
                <a:spcPct val="160000"/>
              </a:lnSpc>
              <a:spcBef>
                <a:spcPts val="0"/>
              </a:spcBef>
              <a:spcAft>
                <a:spcPts val="0"/>
              </a:spcAft>
              <a:buSzPct val="100000"/>
              <a:buFont typeface="Wingdings" panose="05000000000000000000" pitchFamily="2" charset="2"/>
              <a:buChar char="Ø"/>
            </a:pPr>
            <a:r>
              <a:rPr lang="en-GB" sz="2000" b="1" u="sng" dirty="0">
                <a:latin typeface="Cambria Math" panose="02040503050406030204" pitchFamily="18" charset="0"/>
                <a:ea typeface="Cambria Math" panose="02040503050406030204" pitchFamily="18" charset="0"/>
                <a:cs typeface="Lato"/>
                <a:sym typeface="Lato"/>
              </a:rPr>
              <a:t>Input</a:t>
            </a:r>
            <a:r>
              <a:rPr lang="en-GB" sz="2000" b="1" dirty="0">
                <a:latin typeface="Cambria Math" panose="02040503050406030204" pitchFamily="18" charset="0"/>
                <a:ea typeface="Cambria Math" panose="02040503050406030204" pitchFamily="18" charset="0"/>
                <a:cs typeface="Lato"/>
                <a:sym typeface="Lato"/>
              </a:rPr>
              <a:t>: </a:t>
            </a:r>
            <a:r>
              <a:rPr lang="en-GB" sz="2000" dirty="0">
                <a:latin typeface="Cambria Math" panose="02040503050406030204" pitchFamily="18" charset="0"/>
                <a:ea typeface="Cambria Math" panose="02040503050406030204" pitchFamily="18" charset="0"/>
                <a:cs typeface="Lato"/>
                <a:sym typeface="Lato"/>
              </a:rPr>
              <a:t>Image or video containing people.</a:t>
            </a:r>
            <a:endParaRPr sz="2000" dirty="0">
              <a:latin typeface="Cambria Math" panose="02040503050406030204" pitchFamily="18" charset="0"/>
              <a:ea typeface="Cambria Math" panose="02040503050406030204" pitchFamily="18" charset="0"/>
              <a:cs typeface="Lato"/>
              <a:sym typeface="Lato"/>
            </a:endParaRPr>
          </a:p>
          <a:p>
            <a:pPr marL="430242" lvl="0" algn="just" rtl="0">
              <a:lnSpc>
                <a:spcPct val="110000"/>
              </a:lnSpc>
              <a:spcBef>
                <a:spcPts val="0"/>
              </a:spcBef>
              <a:spcAft>
                <a:spcPts val="0"/>
              </a:spcAft>
              <a:buSzPct val="100000"/>
              <a:buFont typeface="Wingdings" panose="05000000000000000000" pitchFamily="2" charset="2"/>
              <a:buChar char="Ø"/>
            </a:pPr>
            <a:r>
              <a:rPr lang="en-GB" sz="2000" b="1" u="sng" dirty="0">
                <a:latin typeface="Cambria Math" panose="02040503050406030204" pitchFamily="18" charset="0"/>
                <a:ea typeface="Cambria Math" panose="02040503050406030204" pitchFamily="18" charset="0"/>
                <a:cs typeface="Lato"/>
                <a:sym typeface="Lato"/>
              </a:rPr>
              <a:t>Output</a:t>
            </a:r>
            <a:r>
              <a:rPr lang="en-GB" sz="2000" b="1" dirty="0">
                <a:latin typeface="Cambria Math" panose="02040503050406030204" pitchFamily="18" charset="0"/>
                <a:ea typeface="Cambria Math" panose="02040503050406030204" pitchFamily="18" charset="0"/>
                <a:cs typeface="Lato"/>
                <a:sym typeface="Lato"/>
              </a:rPr>
              <a:t>: </a:t>
            </a:r>
            <a:r>
              <a:rPr lang="en-GB" sz="2000" dirty="0">
                <a:latin typeface="Cambria Math" panose="02040503050406030204" pitchFamily="18" charset="0"/>
                <a:ea typeface="Cambria Math" panose="02040503050406030204" pitchFamily="18" charset="0"/>
                <a:cs typeface="Lato"/>
                <a:sym typeface="Lato"/>
              </a:rPr>
              <a:t>Key body</a:t>
            </a:r>
            <a:r>
              <a:rPr lang="en-GB" sz="2000" b="1" dirty="0">
                <a:latin typeface="Cambria Math" panose="02040503050406030204" pitchFamily="18" charset="0"/>
                <a:ea typeface="Cambria Math" panose="02040503050406030204" pitchFamily="18" charset="0"/>
                <a:cs typeface="Lato"/>
                <a:sym typeface="Lato"/>
              </a:rPr>
              <a:t> </a:t>
            </a:r>
            <a:r>
              <a:rPr lang="en-GB" sz="2000" dirty="0">
                <a:latin typeface="Cambria Math" panose="02040503050406030204" pitchFamily="18" charset="0"/>
                <a:ea typeface="Cambria Math" panose="02040503050406030204" pitchFamily="18" charset="0"/>
                <a:cs typeface="Lato"/>
                <a:sym typeface="Lato"/>
              </a:rPr>
              <a:t>joints pose.</a:t>
            </a:r>
            <a:endParaRPr sz="2000" dirty="0">
              <a:latin typeface="Cambria Math" panose="02040503050406030204" pitchFamily="18" charset="0"/>
              <a:ea typeface="Cambria Math" panose="02040503050406030204" pitchFamily="18" charset="0"/>
              <a:cs typeface="Lato"/>
              <a:sym typeface="Lato"/>
            </a:endParaRPr>
          </a:p>
          <a:p>
            <a:pPr marL="0" lvl="0" indent="0" algn="l" rtl="0">
              <a:spcBef>
                <a:spcPts val="1200"/>
              </a:spcBef>
              <a:spcAft>
                <a:spcPts val="1200"/>
              </a:spcAft>
              <a:buNone/>
            </a:pPr>
            <a:endParaRPr dirty="0"/>
          </a:p>
        </p:txBody>
      </p:sp>
      <p:sp>
        <p:nvSpPr>
          <p:cNvPr id="3" name="TextBox 2">
            <a:extLst>
              <a:ext uri="{FF2B5EF4-FFF2-40B4-BE49-F238E27FC236}">
                <a16:creationId xmlns:a16="http://schemas.microsoft.com/office/drawing/2014/main" id="{77FE91F2-67E4-C9DC-6A10-B2E8A70FA902}"/>
              </a:ext>
            </a:extLst>
          </p:cNvPr>
          <p:cNvSpPr txBox="1"/>
          <p:nvPr/>
        </p:nvSpPr>
        <p:spPr>
          <a:xfrm>
            <a:off x="7850981" y="155435"/>
            <a:ext cx="435769" cy="523220"/>
          </a:xfrm>
          <a:prstGeom prst="rect">
            <a:avLst/>
          </a:prstGeom>
          <a:noFill/>
        </p:spPr>
        <p:txBody>
          <a:bodyPr wrap="square">
            <a:spAutoFit/>
          </a:bodyPr>
          <a:lstStyle/>
          <a:p>
            <a:pPr algn="ctr"/>
            <a:r>
              <a:rPr lang="en-US" sz="2800" b="1" dirty="0">
                <a:solidFill>
                  <a:schemeClr val="bg1">
                    <a:lumMod val="95000"/>
                  </a:schemeClr>
                </a:solidFill>
                <a:latin typeface="Cambria Math" panose="02040503050406030204" pitchFamily="18" charset="0"/>
                <a:ea typeface="Cambria Math" panose="02040503050406030204" pitchFamily="18" charset="0"/>
              </a:rPr>
              <a:t>6</a:t>
            </a:r>
            <a:endParaRPr lang="en-IN" sz="2800" b="1" dirty="0">
              <a:solidFill>
                <a:schemeClr val="bg1">
                  <a:lumMod val="95000"/>
                </a:schemeClr>
              </a:solidFill>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id="{A6F99F54-C26A-7169-CF29-3EBC148EC7B6}"/>
              </a:ext>
            </a:extLst>
          </p:cNvPr>
          <p:cNvPicPr>
            <a:picLocks noChangeAspect="1"/>
          </p:cNvPicPr>
          <p:nvPr/>
        </p:nvPicPr>
        <p:blipFill rotWithShape="1">
          <a:blip r:embed="rId3"/>
          <a:srcRect l="27694" r="28937"/>
          <a:stretch/>
        </p:blipFill>
        <p:spPr>
          <a:xfrm>
            <a:off x="6311503" y="2024803"/>
            <a:ext cx="2243137" cy="2691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450604" y="1902122"/>
            <a:ext cx="4121396" cy="2756998"/>
          </a:xfrm>
          <a:prstGeom prst="rect">
            <a:avLst/>
          </a:prstGeom>
          <a:ln>
            <a:noFill/>
          </a:ln>
          <a:effectLst>
            <a:outerShdw blurRad="292100" dist="139700" dir="2700000" algn="tl" rotWithShape="0">
              <a:srgbClr val="333333">
                <a:alpha val="65000"/>
              </a:srgbClr>
            </a:outerShdw>
          </a:effectLst>
        </p:spPr>
      </p:pic>
      <p:pic>
        <p:nvPicPr>
          <p:cNvPr id="93" name="Google Shape;93;p17"/>
          <p:cNvPicPr preferRelativeResize="0"/>
          <p:nvPr/>
        </p:nvPicPr>
        <p:blipFill>
          <a:blip r:embed="rId4">
            <a:alphaModFix/>
          </a:blip>
          <a:stretch>
            <a:fillRect/>
          </a:stretch>
        </p:blipFill>
        <p:spPr>
          <a:xfrm>
            <a:off x="5561913" y="1902122"/>
            <a:ext cx="3179726" cy="275699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52D896A-ED3D-FCAE-6C08-90FD8018C045}"/>
              </a:ext>
            </a:extLst>
          </p:cNvPr>
          <p:cNvSpPr txBox="1"/>
          <p:nvPr/>
        </p:nvSpPr>
        <p:spPr>
          <a:xfrm>
            <a:off x="1535474" y="342898"/>
            <a:ext cx="6073052" cy="1200329"/>
          </a:xfrm>
          <a:prstGeom prst="rect">
            <a:avLst/>
          </a:prstGeom>
          <a:noFill/>
        </p:spPr>
        <p:txBody>
          <a:bodyPr wrap="square" rtlCol="0">
            <a:spAutoFit/>
          </a:bodyPr>
          <a:lstStyle/>
          <a:p>
            <a:pPr marL="0" lvl="0" indent="0" algn="just" rtl="0">
              <a:spcBef>
                <a:spcPts val="0"/>
              </a:spcBef>
              <a:spcAft>
                <a:spcPts val="0"/>
              </a:spcAft>
              <a:buNone/>
            </a:pPr>
            <a:r>
              <a:rPr lang="en-GB" dirty="0">
                <a:solidFill>
                  <a:schemeClr val="bg1"/>
                </a:solidFill>
                <a:latin typeface="Cambria Math" panose="02040503050406030204" pitchFamily="18" charset="0"/>
                <a:ea typeface="Cambria Math" panose="02040503050406030204" pitchFamily="18" charset="0"/>
              </a:rPr>
              <a:t>Pose Estimation can estimate either a single pose or multiple poses, meaning there is a version of the algorithm that can detect only one person in an image/video and one version that can detect multiple persons in an image/video. </a:t>
            </a:r>
            <a:endParaRPr lang="en-IN" dirty="0">
              <a:solidFill>
                <a:schemeClr val="bg1"/>
              </a:solidFill>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CC3E488E-2AAE-B8C9-C666-1FCCB35D74C1}"/>
              </a:ext>
            </a:extLst>
          </p:cNvPr>
          <p:cNvSpPr txBox="1"/>
          <p:nvPr/>
        </p:nvSpPr>
        <p:spPr>
          <a:xfrm>
            <a:off x="1199084" y="4659120"/>
            <a:ext cx="2624436" cy="369332"/>
          </a:xfrm>
          <a:prstGeom prst="rect">
            <a:avLst/>
          </a:prstGeom>
          <a:noFill/>
        </p:spPr>
        <p:txBody>
          <a:bodyPr wrap="none" rtlCol="0">
            <a:spAutoFit/>
          </a:bodyPr>
          <a:lstStyle/>
          <a:p>
            <a:r>
              <a:rPr lang="en-US" dirty="0">
                <a:latin typeface="Amasis MT Pro Medium" panose="02040604050005020304" pitchFamily="18" charset="0"/>
              </a:rPr>
              <a:t>Single Pose Estimation</a:t>
            </a:r>
            <a:endParaRPr lang="en-IN" dirty="0">
              <a:latin typeface="Amasis MT Pro Medium" panose="02040604050005020304" pitchFamily="18" charset="0"/>
            </a:endParaRPr>
          </a:p>
        </p:txBody>
      </p:sp>
      <p:sp>
        <p:nvSpPr>
          <p:cNvPr id="9" name="TextBox 8">
            <a:extLst>
              <a:ext uri="{FF2B5EF4-FFF2-40B4-BE49-F238E27FC236}">
                <a16:creationId xmlns:a16="http://schemas.microsoft.com/office/drawing/2014/main" id="{A92BA199-AA2F-00E0-7F97-BA3BE8CEA225}"/>
              </a:ext>
            </a:extLst>
          </p:cNvPr>
          <p:cNvSpPr txBox="1"/>
          <p:nvPr/>
        </p:nvSpPr>
        <p:spPr>
          <a:xfrm>
            <a:off x="5921370" y="4659120"/>
            <a:ext cx="2460813" cy="369332"/>
          </a:xfrm>
          <a:prstGeom prst="rect">
            <a:avLst/>
          </a:prstGeom>
          <a:noFill/>
        </p:spPr>
        <p:txBody>
          <a:bodyPr wrap="square">
            <a:spAutoFit/>
          </a:bodyPr>
          <a:lstStyle/>
          <a:p>
            <a:r>
              <a:rPr lang="en-GB" dirty="0">
                <a:latin typeface="Amasis MT Pro Medium" panose="02040604050005020304" pitchFamily="18" charset="0"/>
                <a:ea typeface="Cambria Math" panose="02040503050406030204" pitchFamily="18" charset="0"/>
              </a:rPr>
              <a:t>Multi Pose Estimation</a:t>
            </a:r>
            <a:endParaRPr lang="en-IN" dirty="0">
              <a:latin typeface="Amasis MT Pro Medium" panose="02040604050005020304" pitchFamily="18" charset="0"/>
            </a:endParaRPr>
          </a:p>
        </p:txBody>
      </p:sp>
      <p:sp>
        <p:nvSpPr>
          <p:cNvPr id="11" name="TextBox 10">
            <a:extLst>
              <a:ext uri="{FF2B5EF4-FFF2-40B4-BE49-F238E27FC236}">
                <a16:creationId xmlns:a16="http://schemas.microsoft.com/office/drawing/2014/main" id="{14199D97-4D1B-6203-F882-AAF27B8E61BB}"/>
              </a:ext>
            </a:extLst>
          </p:cNvPr>
          <p:cNvSpPr txBox="1"/>
          <p:nvPr/>
        </p:nvSpPr>
        <p:spPr>
          <a:xfrm>
            <a:off x="7893423" y="169406"/>
            <a:ext cx="369794" cy="523220"/>
          </a:xfrm>
          <a:prstGeom prst="rect">
            <a:avLst/>
          </a:prstGeom>
          <a:noFill/>
        </p:spPr>
        <p:txBody>
          <a:bodyPr wrap="square">
            <a:spAutoFit/>
          </a:bodyPr>
          <a:lstStyle/>
          <a:p>
            <a:pPr algn="ctr"/>
            <a:r>
              <a:rPr lang="en-US" sz="2800" b="1" dirty="0">
                <a:solidFill>
                  <a:schemeClr val="bg1">
                    <a:lumMod val="95000"/>
                  </a:schemeClr>
                </a:solidFill>
                <a:latin typeface="Cambria Math" panose="02040503050406030204" pitchFamily="18" charset="0"/>
                <a:ea typeface="Cambria Math" panose="02040503050406030204" pitchFamily="18" charset="0"/>
              </a:rPr>
              <a:t>7</a:t>
            </a:r>
            <a:endParaRPr lang="en-IN" sz="2800" b="1" dirty="0">
              <a:solidFill>
                <a:schemeClr val="bg1">
                  <a:lumMod val="95000"/>
                </a:schemeClr>
              </a:solidFill>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2905622" y="672353"/>
            <a:ext cx="3332756" cy="7381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400" u="sng" dirty="0">
                <a:latin typeface="Amasis MT Pro Black" panose="02040A04050005020304" pitchFamily="18" charset="0"/>
              </a:rPr>
              <a:t>LIBRARIES</a:t>
            </a:r>
          </a:p>
        </p:txBody>
      </p:sp>
      <p:sp>
        <p:nvSpPr>
          <p:cNvPr id="3" name="TextBox 2">
            <a:extLst>
              <a:ext uri="{FF2B5EF4-FFF2-40B4-BE49-F238E27FC236}">
                <a16:creationId xmlns:a16="http://schemas.microsoft.com/office/drawing/2014/main" id="{AA2EC9BD-A788-BD7F-AA46-DB57E0B8CE50}"/>
              </a:ext>
            </a:extLst>
          </p:cNvPr>
          <p:cNvSpPr txBox="1"/>
          <p:nvPr/>
        </p:nvSpPr>
        <p:spPr>
          <a:xfrm>
            <a:off x="7853083" y="196415"/>
            <a:ext cx="423582" cy="523220"/>
          </a:xfrm>
          <a:prstGeom prst="rect">
            <a:avLst/>
          </a:prstGeom>
          <a:noFill/>
        </p:spPr>
        <p:txBody>
          <a:bodyPr wrap="square">
            <a:spAutoFit/>
          </a:bodyPr>
          <a:lstStyle/>
          <a:p>
            <a:pPr algn="ctr"/>
            <a:r>
              <a:rPr lang="en-US" sz="2800" b="1" dirty="0">
                <a:solidFill>
                  <a:schemeClr val="bg1">
                    <a:lumMod val="95000"/>
                  </a:schemeClr>
                </a:solidFill>
                <a:latin typeface="Cambria Math" panose="02040503050406030204" pitchFamily="18" charset="0"/>
                <a:ea typeface="Cambria Math" panose="02040503050406030204" pitchFamily="18" charset="0"/>
              </a:rPr>
              <a:t>8</a:t>
            </a:r>
            <a:endParaRPr lang="en-IN" sz="2800" b="1" dirty="0">
              <a:solidFill>
                <a:schemeClr val="bg1">
                  <a:lumMod val="95000"/>
                </a:schemeClr>
              </a:solidFill>
              <a:latin typeface="Cambria Math" panose="02040503050406030204" pitchFamily="18" charset="0"/>
              <a:ea typeface="Cambria Math" panose="02040503050406030204" pitchFamily="18" charset="0"/>
            </a:endParaRPr>
          </a:p>
        </p:txBody>
      </p:sp>
      <p:graphicFrame>
        <p:nvGraphicFramePr>
          <p:cNvPr id="103" name="Google Shape;100;p18">
            <a:extLst>
              <a:ext uri="{FF2B5EF4-FFF2-40B4-BE49-F238E27FC236}">
                <a16:creationId xmlns:a16="http://schemas.microsoft.com/office/drawing/2014/main" id="{02897CBB-4CDB-658C-5E53-0618D9789C96}"/>
              </a:ext>
            </a:extLst>
          </p:cNvPr>
          <p:cNvGraphicFramePr/>
          <p:nvPr>
            <p:extLst>
              <p:ext uri="{D42A27DB-BD31-4B8C-83A1-F6EECF244321}">
                <p14:modId xmlns:p14="http://schemas.microsoft.com/office/powerpoint/2010/main" val="3402903755"/>
              </p:ext>
            </p:extLst>
          </p:nvPr>
        </p:nvGraphicFramePr>
        <p:xfrm>
          <a:off x="445957" y="2599048"/>
          <a:ext cx="8310143" cy="2348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C34BD24-2293-52C4-32F4-A03C3F4ADD0B}"/>
              </a:ext>
            </a:extLst>
          </p:cNvPr>
          <p:cNvSpPr txBox="1"/>
          <p:nvPr/>
        </p:nvSpPr>
        <p:spPr>
          <a:xfrm>
            <a:off x="387900" y="1891162"/>
            <a:ext cx="8368200" cy="707886"/>
          </a:xfrm>
          <a:prstGeom prst="rect">
            <a:avLst/>
          </a:prstGeom>
          <a:noFill/>
        </p:spPr>
        <p:txBody>
          <a:bodyPr wrap="square" rtlCol="0">
            <a:spAutoFit/>
          </a:bodyPr>
          <a:lstStyle/>
          <a:p>
            <a:pPr marL="0" algn="just" rtl="0" latinLnBrk="0">
              <a:spcBef>
                <a:spcPts val="0"/>
              </a:spcBef>
              <a:spcAft>
                <a:spcPts val="0"/>
              </a:spcAft>
            </a:pPr>
            <a:r>
              <a:rPr lang="en-IN" sz="2000" dirty="0">
                <a:solidFill>
                  <a:srgbClr val="000000"/>
                </a:solidFill>
                <a:effectLst/>
                <a:latin typeface="Cambria Math" panose="02040503050406030204" pitchFamily="18" charset="0"/>
                <a:ea typeface="Cambria Math" panose="02040503050406030204" pitchFamily="18" charset="0"/>
              </a:rPr>
              <a:t>Following libraries we will use to implement the real time human pose estimation project using browser.</a:t>
            </a:r>
            <a:endParaRPr lang="en-IN" sz="2000" dirty="0">
              <a:effectLst/>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5"/>
        <p:cNvGrpSpPr/>
        <p:nvPr/>
      </p:nvGrpSpPr>
      <p:grpSpPr>
        <a:xfrm>
          <a:off x="0" y="0"/>
          <a:ext cx="0" cy="0"/>
          <a:chOff x="0" y="0"/>
          <a:chExt cx="0" cy="0"/>
        </a:xfrm>
      </p:grpSpPr>
      <p:grpSp>
        <p:nvGrpSpPr>
          <p:cNvPr id="145" name="Group 144">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46" name="Rectangle 145">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Oval 146">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8" name="Oval 147">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9" name="Oval 148">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0" name="Oval 149">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1" name="Oval 150">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2"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3"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4"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6" name="Rectangle 155">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6" name="Google Shape;106;p19"/>
          <p:cNvSpPr txBox="1">
            <a:spLocks noGrp="1"/>
          </p:cNvSpPr>
          <p:nvPr>
            <p:ph type="title"/>
          </p:nvPr>
        </p:nvSpPr>
        <p:spPr>
          <a:xfrm>
            <a:off x="3290887" y="641346"/>
            <a:ext cx="2562225" cy="748399"/>
          </a:xfrm>
          <a:prstGeom prst="rect">
            <a:avLst/>
          </a:prstGeom>
        </p:spPr>
        <p:txBody>
          <a:bodyPr spcFirstLastPara="1" vert="horz" lIns="91440" tIns="45720" rIns="91440" bIns="45720" rtlCol="0" anchor="ctr" anchorCtr="0">
            <a:normAutofit fontScale="90000"/>
          </a:bodyPr>
          <a:lstStyle/>
          <a:p>
            <a:pPr marL="0" lvl="0" indent="0" defTabSz="457200">
              <a:lnSpc>
                <a:spcPct val="90000"/>
              </a:lnSpc>
              <a:spcBef>
                <a:spcPct val="0"/>
              </a:spcBef>
              <a:spcAft>
                <a:spcPts val="0"/>
              </a:spcAft>
            </a:pPr>
            <a:r>
              <a:rPr lang="en-US" sz="3200" b="0" i="0" kern="1200" dirty="0">
                <a:solidFill>
                  <a:srgbClr val="EBEBEB"/>
                </a:solidFill>
                <a:latin typeface="Amasis MT Pro Medium" panose="02040604050005020304" pitchFamily="18" charset="0"/>
              </a:rPr>
              <a:t>1. </a:t>
            </a:r>
            <a:r>
              <a:rPr lang="en-US" sz="3200" b="0" i="0" u="sng" kern="1200" dirty="0">
                <a:solidFill>
                  <a:srgbClr val="EBEBEB"/>
                </a:solidFill>
                <a:latin typeface="Amasis MT Pro Medium" panose="02040604050005020304" pitchFamily="18" charset="0"/>
              </a:rPr>
              <a:t>TensorFlow</a:t>
            </a:r>
          </a:p>
        </p:txBody>
      </p:sp>
      <p:sp>
        <p:nvSpPr>
          <p:cNvPr id="108" name="Google Shape;108;p19"/>
          <p:cNvSpPr txBox="1">
            <a:spLocks noGrp="1"/>
          </p:cNvSpPr>
          <p:nvPr>
            <p:ph type="sldNum" idx="12"/>
          </p:nvPr>
        </p:nvSpPr>
        <p:spPr>
          <a:xfrm>
            <a:off x="7764405" y="221796"/>
            <a:ext cx="628649" cy="575766"/>
          </a:xfrm>
          <a:prstGeom prst="rect">
            <a:avLst/>
          </a:prstGeom>
        </p:spPr>
        <p:txBody>
          <a:bodyPr spcFirstLastPara="1" vert="horz" lIns="91440" tIns="45720" rIns="91440" bIns="45720" rtlCol="0" anchor="b" anchorCtr="0">
            <a:normAutofit/>
          </a:bodyPr>
          <a:lstStyle/>
          <a:p>
            <a:pPr lvl="0" indent="0" defTabSz="914400">
              <a:lnSpc>
                <a:spcPct val="90000"/>
              </a:lnSpc>
              <a:spcBef>
                <a:spcPts val="0"/>
              </a:spcBef>
              <a:spcAft>
                <a:spcPts val="600"/>
              </a:spcAft>
              <a:buNone/>
            </a:pPr>
            <a:fld id="{00000000-1234-1234-1234-123412341234}" type="slidenum">
              <a:rPr lang="en-US" sz="2800" b="1">
                <a:solidFill>
                  <a:srgbClr val="FFFFFF"/>
                </a:solidFill>
              </a:rPr>
              <a:pPr lvl="0" indent="0" defTabSz="914400">
                <a:lnSpc>
                  <a:spcPct val="90000"/>
                </a:lnSpc>
                <a:spcBef>
                  <a:spcPts val="0"/>
                </a:spcBef>
                <a:spcAft>
                  <a:spcPts val="600"/>
                </a:spcAft>
                <a:buNone/>
              </a:pPr>
              <a:t>9</a:t>
            </a:fld>
            <a:endParaRPr lang="en-US" sz="2800" b="1" dirty="0">
              <a:solidFill>
                <a:srgbClr val="FFFFFF"/>
              </a:solidFill>
            </a:endParaRPr>
          </a:p>
        </p:txBody>
      </p:sp>
      <p:sp>
        <p:nvSpPr>
          <p:cNvPr id="107" name="Google Shape;107;p19"/>
          <p:cNvSpPr txBox="1">
            <a:spLocks noGrp="1"/>
          </p:cNvSpPr>
          <p:nvPr>
            <p:ph type="body" idx="1"/>
          </p:nvPr>
        </p:nvSpPr>
        <p:spPr>
          <a:xfrm>
            <a:off x="240886" y="1735381"/>
            <a:ext cx="6742593" cy="3215940"/>
          </a:xfrm>
          <a:prstGeom prst="rect">
            <a:avLst/>
          </a:prstGeom>
        </p:spPr>
        <p:txBody>
          <a:bodyPr spcFirstLastPara="1" vert="horz" lIns="91440" tIns="45720" rIns="91440" bIns="45720" rtlCol="0" anchor="ctr" anchorCtr="0">
            <a:normAutofit fontScale="92500" lnSpcReduction="10000"/>
          </a:bodyPr>
          <a:lstStyle/>
          <a:p>
            <a:pPr marL="457200" lvl="0" indent="-349250" algn="just" defTabSz="457200">
              <a:lnSpc>
                <a:spcPct val="110000"/>
              </a:lnSpc>
              <a:spcBef>
                <a:spcPts val="1000"/>
              </a:spcBef>
              <a:buSzPct val="80000"/>
              <a:buFont typeface="Wingdings 3" charset="2"/>
              <a:buChar char=""/>
            </a:pPr>
            <a:r>
              <a:rPr lang="en-US" sz="1800" dirty="0">
                <a:latin typeface="Cambria Math" panose="02040503050406030204" pitchFamily="18" charset="0"/>
                <a:ea typeface="Cambria Math" panose="02040503050406030204" pitchFamily="18" charset="0"/>
              </a:rPr>
              <a:t>TensorFlow is an open-source machine learning framework for all developers. It is used for implementing machine learning and deep learning applications. To develop and research on fascinating ideas on artificial intelligence, Google team created TensorFlow. TensorFlow is designed in Python programming language, hence it is considered an easy-to-understand framework.</a:t>
            </a:r>
          </a:p>
          <a:p>
            <a:pPr marL="457200" lvl="0" indent="-349250" algn="just" defTabSz="457200">
              <a:lnSpc>
                <a:spcPct val="110000"/>
              </a:lnSpc>
              <a:spcBef>
                <a:spcPts val="1000"/>
              </a:spcBef>
              <a:buSzPct val="80000"/>
              <a:buFont typeface="Wingdings 3" charset="2"/>
              <a:buChar char=""/>
            </a:pPr>
            <a:r>
              <a:rPr lang="en-US" sz="1800" dirty="0">
                <a:latin typeface="Cambria Math" panose="02040503050406030204" pitchFamily="18" charset="0"/>
                <a:ea typeface="Cambria Math" panose="02040503050406030204" pitchFamily="18" charset="0"/>
              </a:rPr>
              <a:t>TensorFlow is a software library or framework, designed by the Google team to implement machine learning and deep learning concepts in the easiest manner. It combines the computational algebra of optimization techniques for easy calculation of many mathematical expressions.</a:t>
            </a:r>
          </a:p>
        </p:txBody>
      </p:sp>
      <p:pic>
        <p:nvPicPr>
          <p:cNvPr id="112" name="Graphic 111" descr="Robot">
            <a:extLst>
              <a:ext uri="{FF2B5EF4-FFF2-40B4-BE49-F238E27FC236}">
                <a16:creationId xmlns:a16="http://schemas.microsoft.com/office/drawing/2014/main" id="{2E9CD1E9-D6EF-E74E-315A-997DF47DA3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9343" y="2190243"/>
            <a:ext cx="2238771" cy="2277971"/>
          </a:xfrm>
          <a:prstGeom prst="roundRect">
            <a:avLst>
              <a:gd name="adj" fmla="val 1858"/>
            </a:avLst>
          </a:prstGeom>
          <a:effectLst>
            <a:outerShdw blurRad="50800" dist="50800" dir="54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433</TotalTime>
  <Words>1252</Words>
  <Application>Microsoft Office PowerPoint</Application>
  <PresentationFormat>On-screen Show (16:9)</PresentationFormat>
  <Paragraphs>136</Paragraphs>
  <Slides>21</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Wingdings 3</vt:lpstr>
      <vt:lpstr>Century Gothic</vt:lpstr>
      <vt:lpstr>Arial</vt:lpstr>
      <vt:lpstr>Wingdings</vt:lpstr>
      <vt:lpstr>Amasis MT Pro Black</vt:lpstr>
      <vt:lpstr>Amasis MT Pro</vt:lpstr>
      <vt:lpstr>Cambria Math</vt:lpstr>
      <vt:lpstr>Footlight MT Light</vt:lpstr>
      <vt:lpstr>Amasis MT Pro Medium</vt:lpstr>
      <vt:lpstr>Ion Boardroom</vt:lpstr>
      <vt:lpstr>Institute Of Engineering &amp; Technology                  Khandari Campus, Agra</vt:lpstr>
      <vt:lpstr>Real Time Human Pose Estimation</vt:lpstr>
      <vt:lpstr>CONTENTS</vt:lpstr>
      <vt:lpstr>CONSTRAINTS</vt:lpstr>
      <vt:lpstr>                  Introduction</vt:lpstr>
      <vt:lpstr>POSE ESTIMATION</vt:lpstr>
      <vt:lpstr>PowerPoint Presentation</vt:lpstr>
      <vt:lpstr>LIBRARIES</vt:lpstr>
      <vt:lpstr>1. TensorFlow</vt:lpstr>
      <vt:lpstr>2. Ml5.js</vt:lpstr>
      <vt:lpstr>Use Web-Based Machine Learning</vt:lpstr>
      <vt:lpstr>3. P5.js</vt:lpstr>
      <vt:lpstr>Code in p5.js is called sketch which will show  the following output as follows:</vt:lpstr>
      <vt:lpstr>PLANNING OF WORK</vt:lpstr>
      <vt:lpstr>PowerPoint Presentation</vt:lpstr>
      <vt:lpstr>FIGMA DESIGN</vt:lpstr>
      <vt:lpstr>Page 1: Home Page</vt:lpstr>
      <vt:lpstr>Page 2: For Estimating Poses</vt:lpstr>
      <vt:lpstr>Page 3:  Audience Awareness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HUMAN POSE ESTIMATION</dc:title>
  <dc:creator>RISHABH SINGH</dc:creator>
  <cp:lastModifiedBy>Rishabh Singh</cp:lastModifiedBy>
  <cp:revision>55</cp:revision>
  <dcterms:modified xsi:type="dcterms:W3CDTF">2022-12-21T18:42:26Z</dcterms:modified>
</cp:coreProperties>
</file>